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tiff" ContentType="image/tif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65" r:id="rId4"/>
    <p:sldId id="266" r:id="rId5"/>
    <p:sldId id="258" r:id="rId6"/>
    <p:sldId id="267" r:id="rId7"/>
    <p:sldId id="275" r:id="rId8"/>
    <p:sldId id="269" r:id="rId9"/>
    <p:sldId id="271" r:id="rId10"/>
    <p:sldId id="272" r:id="rId11"/>
    <p:sldId id="270" r:id="rId12"/>
    <p:sldId id="273" r:id="rId13"/>
    <p:sldId id="274" r:id="rId14"/>
    <p:sldId id="263" r:id="rId15"/>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004" autoAdjust="0"/>
    <p:restoredTop sz="94660"/>
  </p:normalViewPr>
  <p:slideViewPr>
    <p:cSldViewPr snapToGrid="0" showGuides="1">
      <p:cViewPr>
        <p:scale>
          <a:sx n="80" d="100"/>
          <a:sy n="80" d="100"/>
        </p:scale>
        <p:origin x="-522" y="-66"/>
      </p:cViewPr>
      <p:guideLst>
        <p:guide orient="horz" pos="2160"/>
        <p:guide pos="3840"/>
      </p:guideLst>
    </p:cSldViewPr>
  </p:slideViewPr>
  <p:notesTextViewPr>
    <p:cViewPr>
      <p:scale>
        <a:sx n="1" d="1"/>
        <a:sy n="1" d="1"/>
      </p:scale>
      <p:origin x="0" y="0"/>
    </p:cViewPr>
  </p:notesTextViewPr>
  <p:sorterViewPr>
    <p:cViewPr varScale="1">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100051" y="4455620"/>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658061D4-E9EF-4209-B6D5-086E273C2E36}" type="datetimeFigureOut">
              <a:rPr lang="sl-SI" smtClean="0"/>
              <a:t>6. 11. 2019</a:t>
            </a:fld>
            <a:endParaRPr lang="sl-SI"/>
          </a:p>
        </p:txBody>
      </p:sp>
      <p:sp>
        <p:nvSpPr>
          <p:cNvPr id="5" name="Footer Placeholder 4"/>
          <p:cNvSpPr>
            <a:spLocks noGrp="1"/>
          </p:cNvSpPr>
          <p:nvPr>
            <p:ph type="ftr" sz="quarter" idx="11"/>
          </p:nvPr>
        </p:nvSpPr>
        <p:spPr/>
        <p:txBody>
          <a:bodyPr/>
          <a:lstStyle/>
          <a:p>
            <a:endParaRPr lang="sl-SI"/>
          </a:p>
        </p:txBody>
      </p:sp>
      <p:sp>
        <p:nvSpPr>
          <p:cNvPr id="6" name="Slide Number Placeholder 5"/>
          <p:cNvSpPr>
            <a:spLocks noGrp="1"/>
          </p:cNvSpPr>
          <p:nvPr>
            <p:ph type="sldNum" sz="quarter" idx="12"/>
          </p:nvPr>
        </p:nvSpPr>
        <p:spPr/>
        <p:txBody>
          <a:bodyPr/>
          <a:lstStyle/>
          <a:p>
            <a:fld id="{F9F35C5C-15F6-41C2-BC6C-0224891C5903}" type="slidenum">
              <a:rPr lang="sl-SI" smtClean="0"/>
              <a:t>‹#›</a:t>
            </a:fld>
            <a:endParaRPr lang="sl-SI"/>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1104872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658061D4-E9EF-4209-B6D5-086E273C2E36}" type="datetimeFigureOut">
              <a:rPr lang="sl-SI" smtClean="0"/>
              <a:t>6. 11. 2019</a:t>
            </a:fld>
            <a:endParaRPr lang="sl-SI"/>
          </a:p>
        </p:txBody>
      </p:sp>
      <p:sp>
        <p:nvSpPr>
          <p:cNvPr id="5" name="Footer Placeholder 4"/>
          <p:cNvSpPr>
            <a:spLocks noGrp="1"/>
          </p:cNvSpPr>
          <p:nvPr>
            <p:ph type="ftr" sz="quarter" idx="11"/>
          </p:nvPr>
        </p:nvSpPr>
        <p:spPr/>
        <p:txBody>
          <a:bodyPr/>
          <a:lstStyle/>
          <a:p>
            <a:endParaRPr lang="sl-SI"/>
          </a:p>
        </p:txBody>
      </p:sp>
      <p:sp>
        <p:nvSpPr>
          <p:cNvPr id="6" name="Slide Number Placeholder 5"/>
          <p:cNvSpPr>
            <a:spLocks noGrp="1"/>
          </p:cNvSpPr>
          <p:nvPr>
            <p:ph type="sldNum" sz="quarter" idx="12"/>
          </p:nvPr>
        </p:nvSpPr>
        <p:spPr/>
        <p:txBody>
          <a:bodyPr/>
          <a:lstStyle/>
          <a:p>
            <a:fld id="{F9F35C5C-15F6-41C2-BC6C-0224891C5903}" type="slidenum">
              <a:rPr lang="sl-SI" smtClean="0"/>
              <a:t>‹#›</a:t>
            </a:fld>
            <a:endParaRPr lang="sl-SI"/>
          </a:p>
        </p:txBody>
      </p:sp>
    </p:spTree>
    <p:extLst>
      <p:ext uri="{BB962C8B-B14F-4D97-AF65-F5344CB8AC3E}">
        <p14:creationId xmlns:p14="http://schemas.microsoft.com/office/powerpoint/2010/main" val="30751242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4778"/>
            <a:ext cx="2628900" cy="5757421"/>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838200" y="414778"/>
            <a:ext cx="7734300" cy="5757422"/>
          </a:xfrm>
        </p:spPr>
        <p:txBody>
          <a:bodyPr vert="eaVert" lIns="45720" tIns="0" rIns="45720" bIns="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658061D4-E9EF-4209-B6D5-086E273C2E36}" type="datetimeFigureOut">
              <a:rPr lang="sl-SI" smtClean="0"/>
              <a:t>6. 11. 2019</a:t>
            </a:fld>
            <a:endParaRPr lang="sl-SI"/>
          </a:p>
        </p:txBody>
      </p:sp>
      <p:sp>
        <p:nvSpPr>
          <p:cNvPr id="5" name="Footer Placeholder 4"/>
          <p:cNvSpPr>
            <a:spLocks noGrp="1"/>
          </p:cNvSpPr>
          <p:nvPr>
            <p:ph type="ftr" sz="quarter" idx="11"/>
          </p:nvPr>
        </p:nvSpPr>
        <p:spPr/>
        <p:txBody>
          <a:bodyPr/>
          <a:lstStyle/>
          <a:p>
            <a:endParaRPr lang="sl-SI"/>
          </a:p>
        </p:txBody>
      </p:sp>
      <p:sp>
        <p:nvSpPr>
          <p:cNvPr id="6" name="Slide Number Placeholder 5"/>
          <p:cNvSpPr>
            <a:spLocks noGrp="1"/>
          </p:cNvSpPr>
          <p:nvPr>
            <p:ph type="sldNum" sz="quarter" idx="12"/>
          </p:nvPr>
        </p:nvSpPr>
        <p:spPr/>
        <p:txBody>
          <a:bodyPr/>
          <a:lstStyle/>
          <a:p>
            <a:fld id="{F9F35C5C-15F6-41C2-BC6C-0224891C5903}" type="slidenum">
              <a:rPr lang="sl-SI" smtClean="0"/>
              <a:t>‹#›</a:t>
            </a:fld>
            <a:endParaRPr lang="sl-SI"/>
          </a:p>
        </p:txBody>
      </p:sp>
    </p:spTree>
    <p:extLst>
      <p:ext uri="{BB962C8B-B14F-4D97-AF65-F5344CB8AC3E}">
        <p14:creationId xmlns:p14="http://schemas.microsoft.com/office/powerpoint/2010/main" val="401713870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marL="0">
              <a:defRPr/>
            </a:lvl1p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658061D4-E9EF-4209-B6D5-086E273C2E36}" type="datetimeFigureOut">
              <a:rPr lang="sl-SI" smtClean="0"/>
              <a:t>6. 11. 2019</a:t>
            </a:fld>
            <a:endParaRPr lang="sl-SI"/>
          </a:p>
        </p:txBody>
      </p:sp>
      <p:sp>
        <p:nvSpPr>
          <p:cNvPr id="5" name="Footer Placeholder 4"/>
          <p:cNvSpPr>
            <a:spLocks noGrp="1"/>
          </p:cNvSpPr>
          <p:nvPr>
            <p:ph type="ftr" sz="quarter" idx="11"/>
          </p:nvPr>
        </p:nvSpPr>
        <p:spPr/>
        <p:txBody>
          <a:bodyPr/>
          <a:lstStyle/>
          <a:p>
            <a:endParaRPr lang="sl-SI"/>
          </a:p>
        </p:txBody>
      </p:sp>
      <p:sp>
        <p:nvSpPr>
          <p:cNvPr id="6" name="Slide Number Placeholder 5"/>
          <p:cNvSpPr>
            <a:spLocks noGrp="1"/>
          </p:cNvSpPr>
          <p:nvPr>
            <p:ph type="sldNum" sz="quarter" idx="12"/>
          </p:nvPr>
        </p:nvSpPr>
        <p:spPr/>
        <p:txBody>
          <a:bodyPr/>
          <a:lstStyle/>
          <a:p>
            <a:fld id="{F9F35C5C-15F6-41C2-BC6C-0224891C5903}" type="slidenum">
              <a:rPr lang="sl-SI" smtClean="0"/>
              <a:t>‹#›</a:t>
            </a:fld>
            <a:endParaRPr lang="sl-SI"/>
          </a:p>
        </p:txBody>
      </p:sp>
    </p:spTree>
    <p:extLst>
      <p:ext uri="{BB962C8B-B14F-4D97-AF65-F5344CB8AC3E}">
        <p14:creationId xmlns:p14="http://schemas.microsoft.com/office/powerpoint/2010/main" val="97509235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658061D4-E9EF-4209-B6D5-086E273C2E36}" type="datetimeFigureOut">
              <a:rPr lang="sl-SI" smtClean="0"/>
              <a:t>6. 11. 2019</a:t>
            </a:fld>
            <a:endParaRPr lang="sl-SI"/>
          </a:p>
        </p:txBody>
      </p:sp>
      <p:sp>
        <p:nvSpPr>
          <p:cNvPr id="5" name="Footer Placeholder 4"/>
          <p:cNvSpPr>
            <a:spLocks noGrp="1"/>
          </p:cNvSpPr>
          <p:nvPr>
            <p:ph type="ftr" sz="quarter" idx="11"/>
          </p:nvPr>
        </p:nvSpPr>
        <p:spPr/>
        <p:txBody>
          <a:bodyPr/>
          <a:lstStyle/>
          <a:p>
            <a:endParaRPr lang="sl-SI"/>
          </a:p>
        </p:txBody>
      </p:sp>
      <p:sp>
        <p:nvSpPr>
          <p:cNvPr id="6" name="Slide Number Placeholder 5"/>
          <p:cNvSpPr>
            <a:spLocks noGrp="1"/>
          </p:cNvSpPr>
          <p:nvPr>
            <p:ph type="sldNum" sz="quarter" idx="12"/>
          </p:nvPr>
        </p:nvSpPr>
        <p:spPr/>
        <p:txBody>
          <a:bodyPr/>
          <a:lstStyle/>
          <a:p>
            <a:fld id="{F9F35C5C-15F6-41C2-BC6C-0224891C5903}" type="slidenum">
              <a:rPr lang="sl-SI" smtClean="0"/>
              <a:t>‹#›</a:t>
            </a:fld>
            <a:endParaRPr lang="sl-SI"/>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242551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097279" y="1845734"/>
            <a:ext cx="4937760" cy="4023360"/>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217920" y="1845735"/>
            <a:ext cx="4937760" cy="4023360"/>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658061D4-E9EF-4209-B6D5-086E273C2E36}" type="datetimeFigureOut">
              <a:rPr lang="sl-SI" smtClean="0"/>
              <a:t>6. 11. 2019</a:t>
            </a:fld>
            <a:endParaRPr lang="sl-SI"/>
          </a:p>
        </p:txBody>
      </p:sp>
      <p:sp>
        <p:nvSpPr>
          <p:cNvPr id="6" name="Footer Placeholder 5"/>
          <p:cNvSpPr>
            <a:spLocks noGrp="1"/>
          </p:cNvSpPr>
          <p:nvPr>
            <p:ph type="ftr" sz="quarter" idx="11"/>
          </p:nvPr>
        </p:nvSpPr>
        <p:spPr/>
        <p:txBody>
          <a:bodyPr/>
          <a:lstStyle/>
          <a:p>
            <a:endParaRPr lang="sl-SI"/>
          </a:p>
        </p:txBody>
      </p:sp>
      <p:sp>
        <p:nvSpPr>
          <p:cNvPr id="7" name="Slide Number Placeholder 6"/>
          <p:cNvSpPr>
            <a:spLocks noGrp="1"/>
          </p:cNvSpPr>
          <p:nvPr>
            <p:ph type="sldNum" sz="quarter" idx="12"/>
          </p:nvPr>
        </p:nvSpPr>
        <p:spPr/>
        <p:txBody>
          <a:bodyPr/>
          <a:lstStyle/>
          <a:p>
            <a:fld id="{F9F35C5C-15F6-41C2-BC6C-0224891C5903}" type="slidenum">
              <a:rPr lang="sl-SI" smtClean="0"/>
              <a:t>‹#›</a:t>
            </a:fld>
            <a:endParaRPr lang="sl-SI"/>
          </a:p>
        </p:txBody>
      </p:sp>
    </p:spTree>
    <p:extLst>
      <p:ext uri="{BB962C8B-B14F-4D97-AF65-F5344CB8AC3E}">
        <p14:creationId xmlns:p14="http://schemas.microsoft.com/office/powerpoint/2010/main" val="265705517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1097280" y="2582334"/>
            <a:ext cx="4937760" cy="3378200"/>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217920" y="2582334"/>
            <a:ext cx="4937760" cy="3378200"/>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658061D4-E9EF-4209-B6D5-086E273C2E36}" type="datetimeFigureOut">
              <a:rPr lang="sl-SI" smtClean="0"/>
              <a:t>6. 11. 2019</a:t>
            </a:fld>
            <a:endParaRPr lang="sl-SI"/>
          </a:p>
        </p:txBody>
      </p:sp>
      <p:sp>
        <p:nvSpPr>
          <p:cNvPr id="8" name="Footer Placeholder 7"/>
          <p:cNvSpPr>
            <a:spLocks noGrp="1"/>
          </p:cNvSpPr>
          <p:nvPr>
            <p:ph type="ftr" sz="quarter" idx="11"/>
          </p:nvPr>
        </p:nvSpPr>
        <p:spPr/>
        <p:txBody>
          <a:bodyPr/>
          <a:lstStyle/>
          <a:p>
            <a:endParaRPr lang="sl-SI"/>
          </a:p>
        </p:txBody>
      </p:sp>
      <p:sp>
        <p:nvSpPr>
          <p:cNvPr id="9" name="Slide Number Placeholder 8"/>
          <p:cNvSpPr>
            <a:spLocks noGrp="1"/>
          </p:cNvSpPr>
          <p:nvPr>
            <p:ph type="sldNum" sz="quarter" idx="12"/>
          </p:nvPr>
        </p:nvSpPr>
        <p:spPr/>
        <p:txBody>
          <a:bodyPr/>
          <a:lstStyle/>
          <a:p>
            <a:fld id="{F9F35C5C-15F6-41C2-BC6C-0224891C5903}" type="slidenum">
              <a:rPr lang="sl-SI" smtClean="0"/>
              <a:t>‹#›</a:t>
            </a:fld>
            <a:endParaRPr lang="sl-SI"/>
          </a:p>
        </p:txBody>
      </p:sp>
    </p:spTree>
    <p:extLst>
      <p:ext uri="{BB962C8B-B14F-4D97-AF65-F5344CB8AC3E}">
        <p14:creationId xmlns:p14="http://schemas.microsoft.com/office/powerpoint/2010/main" val="393694533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658061D4-E9EF-4209-B6D5-086E273C2E36}" type="datetimeFigureOut">
              <a:rPr lang="sl-SI" smtClean="0"/>
              <a:t>6. 11. 2019</a:t>
            </a:fld>
            <a:endParaRPr lang="sl-SI"/>
          </a:p>
        </p:txBody>
      </p:sp>
      <p:sp>
        <p:nvSpPr>
          <p:cNvPr id="4" name="Footer Placeholder 3"/>
          <p:cNvSpPr>
            <a:spLocks noGrp="1"/>
          </p:cNvSpPr>
          <p:nvPr>
            <p:ph type="ftr" sz="quarter" idx="11"/>
          </p:nvPr>
        </p:nvSpPr>
        <p:spPr/>
        <p:txBody>
          <a:bodyPr/>
          <a:lstStyle/>
          <a:p>
            <a:endParaRPr lang="sl-SI"/>
          </a:p>
        </p:txBody>
      </p:sp>
      <p:sp>
        <p:nvSpPr>
          <p:cNvPr id="5" name="Slide Number Placeholder 4"/>
          <p:cNvSpPr>
            <a:spLocks noGrp="1"/>
          </p:cNvSpPr>
          <p:nvPr>
            <p:ph type="sldNum" sz="quarter" idx="12"/>
          </p:nvPr>
        </p:nvSpPr>
        <p:spPr/>
        <p:txBody>
          <a:bodyPr/>
          <a:lstStyle/>
          <a:p>
            <a:fld id="{F9F35C5C-15F6-41C2-BC6C-0224891C5903}" type="slidenum">
              <a:rPr lang="sl-SI" smtClean="0"/>
              <a:t>‹#›</a:t>
            </a:fld>
            <a:endParaRPr lang="sl-SI"/>
          </a:p>
        </p:txBody>
      </p:sp>
    </p:spTree>
    <p:extLst>
      <p:ext uri="{BB962C8B-B14F-4D97-AF65-F5344CB8AC3E}">
        <p14:creationId xmlns:p14="http://schemas.microsoft.com/office/powerpoint/2010/main" val="173010802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658061D4-E9EF-4209-B6D5-086E273C2E36}" type="datetimeFigureOut">
              <a:rPr lang="sl-SI" smtClean="0"/>
              <a:t>6. 11. 2019</a:t>
            </a:fld>
            <a:endParaRPr lang="sl-SI"/>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sl-SI"/>
          </a:p>
        </p:txBody>
      </p:sp>
      <p:sp>
        <p:nvSpPr>
          <p:cNvPr id="9" name="Slide Number Placeholder 8"/>
          <p:cNvSpPr>
            <a:spLocks noGrp="1"/>
          </p:cNvSpPr>
          <p:nvPr>
            <p:ph type="sldNum" sz="quarter" idx="12"/>
          </p:nvPr>
        </p:nvSpPr>
        <p:spPr/>
        <p:txBody>
          <a:bodyPr/>
          <a:lstStyle/>
          <a:p>
            <a:fld id="{F9F35C5C-15F6-41C2-BC6C-0224891C5903}" type="slidenum">
              <a:rPr lang="sl-SI" smtClean="0"/>
              <a:t>‹#›</a:t>
            </a:fld>
            <a:endParaRPr lang="sl-SI"/>
          </a:p>
        </p:txBody>
      </p:sp>
    </p:spTree>
    <p:extLst>
      <p:ext uri="{BB962C8B-B14F-4D97-AF65-F5344CB8AC3E}">
        <p14:creationId xmlns:p14="http://schemas.microsoft.com/office/powerpoint/2010/main" val="107930386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en-US" smtClean="0"/>
              <a:t>Click to edit Master title style</a:t>
            </a:r>
            <a:endParaRPr lang="en-US" dirty="0"/>
          </a:p>
        </p:txBody>
      </p:sp>
      <p:sp>
        <p:nvSpPr>
          <p:cNvPr id="3" name="Content Placeholder 2"/>
          <p:cNvSpPr>
            <a:spLocks noGrp="1"/>
          </p:cNvSpPr>
          <p:nvPr>
            <p:ph idx="1"/>
          </p:nvPr>
        </p:nvSpPr>
        <p:spPr>
          <a:xfrm>
            <a:off x="4800600" y="731520"/>
            <a:ext cx="6492240" cy="5257800"/>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fld id="{658061D4-E9EF-4209-B6D5-086E273C2E36}" type="datetimeFigureOut">
              <a:rPr lang="sl-SI" smtClean="0"/>
              <a:t>6. 11. 2019</a:t>
            </a:fld>
            <a:endParaRPr lang="sl-SI"/>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endParaRPr lang="sl-SI"/>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F9F35C5C-15F6-41C2-BC6C-0224891C5903}" type="slidenum">
              <a:rPr lang="sl-SI" smtClean="0"/>
              <a:t>‹#›</a:t>
            </a:fld>
            <a:endParaRPr lang="sl-SI"/>
          </a:p>
        </p:txBody>
      </p:sp>
    </p:spTree>
    <p:extLst>
      <p:ext uri="{BB962C8B-B14F-4D97-AF65-F5344CB8AC3E}">
        <p14:creationId xmlns:p14="http://schemas.microsoft.com/office/powerpoint/2010/main" val="118276667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264" cy="822960"/>
          </a:xfrm>
        </p:spPr>
        <p:txBody>
          <a:bodyPr lIns="91440" tIns="0" rIns="91440" bIns="0" anchor="b">
            <a:noAutofit/>
          </a:bodyPr>
          <a:lstStyle>
            <a:lvl1pPr>
              <a:defRPr sz="3600" b="0">
                <a:solidFill>
                  <a:srgbClr val="FFFFFF"/>
                </a:solidFill>
              </a:defRPr>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5" y="0"/>
            <a:ext cx="12191985" cy="4915076"/>
          </a:xfrm>
          <a:blipFill>
            <a:blip r:embed="rId2"/>
            <a:stretch>
              <a:fillRect/>
            </a:stretch>
          </a:blipFill>
        </p:spPr>
        <p:txBody>
          <a:bodyPr lIns="457200" tIns="457200" anchor="t"/>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1097280" y="5907023"/>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658061D4-E9EF-4209-B6D5-086E273C2E36}" type="datetimeFigureOut">
              <a:rPr lang="sl-SI" smtClean="0"/>
              <a:t>6. 11. 2019</a:t>
            </a:fld>
            <a:endParaRPr lang="sl-SI"/>
          </a:p>
        </p:txBody>
      </p:sp>
      <p:sp>
        <p:nvSpPr>
          <p:cNvPr id="6" name="Footer Placeholder 5"/>
          <p:cNvSpPr>
            <a:spLocks noGrp="1"/>
          </p:cNvSpPr>
          <p:nvPr>
            <p:ph type="ftr" sz="quarter" idx="11"/>
          </p:nvPr>
        </p:nvSpPr>
        <p:spPr/>
        <p:txBody>
          <a:bodyPr/>
          <a:lstStyle/>
          <a:p>
            <a:endParaRPr lang="sl-SI"/>
          </a:p>
        </p:txBody>
      </p:sp>
      <p:sp>
        <p:nvSpPr>
          <p:cNvPr id="7" name="Slide Number Placeholder 6"/>
          <p:cNvSpPr>
            <a:spLocks noGrp="1"/>
          </p:cNvSpPr>
          <p:nvPr>
            <p:ph type="sldNum" sz="quarter" idx="12"/>
          </p:nvPr>
        </p:nvSpPr>
        <p:spPr/>
        <p:txBody>
          <a:bodyPr/>
          <a:lstStyle/>
          <a:p>
            <a:fld id="{F9F35C5C-15F6-41C2-BC6C-0224891C5903}" type="slidenum">
              <a:rPr lang="sl-SI" smtClean="0"/>
              <a:t>‹#›</a:t>
            </a:fld>
            <a:endParaRPr lang="sl-SI"/>
          </a:p>
        </p:txBody>
      </p:sp>
    </p:spTree>
    <p:extLst>
      <p:ext uri="{BB962C8B-B14F-4D97-AF65-F5344CB8AC3E}">
        <p14:creationId xmlns:p14="http://schemas.microsoft.com/office/powerpoint/2010/main" val="62078095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6334316"/>
            <a:ext cx="12192001" cy="659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fld id="{658061D4-E9EF-4209-B6D5-086E273C2E36}" type="datetimeFigureOut">
              <a:rPr lang="sl-SI" smtClean="0"/>
              <a:t>6. 11. 2019</a:t>
            </a:fld>
            <a:endParaRPr lang="sl-SI"/>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sl-SI"/>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fld id="{F9F35C5C-15F6-41C2-BC6C-0224891C5903}" type="slidenum">
              <a:rPr lang="sl-SI" smtClean="0"/>
              <a:t>‹#›</a:t>
            </a:fld>
            <a:endParaRPr lang="sl-SI"/>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3441509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tiff"/><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6.xml"/><Relationship Id="rId4" Type="http://schemas.openxmlformats.org/officeDocument/2006/relationships/image" Target="../media/image8.png"/></Relationships>
</file>

<file path=ppt/slides/_rels/slide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097280" y="758952"/>
            <a:ext cx="10058400" cy="2586921"/>
          </a:xfrm>
        </p:spPr>
        <p:txBody>
          <a:bodyPr>
            <a:noAutofit/>
          </a:bodyPr>
          <a:lstStyle/>
          <a:p>
            <a:pPr algn="ctr"/>
            <a:r>
              <a:rPr lang="en-US" sz="4000" dirty="0"/>
              <a:t>OVERLOOK ON THE DANUBE RIVER BASIN HYDROLOGICAL FORECAST </a:t>
            </a:r>
            <a:r>
              <a:rPr lang="sl-SI" sz="4000" dirty="0" smtClean="0"/>
              <a:t/>
            </a:r>
            <a:br>
              <a:rPr lang="sl-SI" sz="4000" dirty="0" smtClean="0"/>
            </a:br>
            <a:r>
              <a:rPr lang="en-US" sz="4000" dirty="0" smtClean="0"/>
              <a:t>(</a:t>
            </a:r>
            <a:r>
              <a:rPr lang="en-US" sz="4000" dirty="0"/>
              <a:t>DARREFORT PROJECT)</a:t>
            </a:r>
            <a:endParaRPr lang="sl-SI" sz="4000" dirty="0"/>
          </a:p>
        </p:txBody>
      </p:sp>
      <p:sp>
        <p:nvSpPr>
          <p:cNvPr id="3" name="Subtitle 2"/>
          <p:cNvSpPr>
            <a:spLocks noGrp="1"/>
          </p:cNvSpPr>
          <p:nvPr>
            <p:ph type="subTitle" idx="1"/>
          </p:nvPr>
        </p:nvSpPr>
        <p:spPr>
          <a:xfrm>
            <a:off x="1100051" y="4710924"/>
            <a:ext cx="10058400" cy="887696"/>
          </a:xfrm>
        </p:spPr>
        <p:txBody>
          <a:bodyPr>
            <a:normAutofit fontScale="25000" lnSpcReduction="20000"/>
          </a:bodyPr>
          <a:lstStyle/>
          <a:p>
            <a:pPr algn="just">
              <a:lnSpc>
                <a:spcPct val="120000"/>
              </a:lnSpc>
              <a:spcBef>
                <a:spcPts val="0"/>
              </a:spcBef>
              <a:spcAft>
                <a:spcPts val="0"/>
              </a:spcAft>
            </a:pPr>
            <a:r>
              <a:rPr lang="en-GB" sz="6400" dirty="0" err="1">
                <a:latin typeface="Calibri" panose="020F0502020204030204" pitchFamily="34" charset="0"/>
                <a:ea typeface="Calibri" panose="020F0502020204030204" pitchFamily="34" charset="0"/>
                <a:cs typeface="Times New Roman" panose="02020603050405020304" pitchFamily="18" charset="0"/>
              </a:rPr>
              <a:t>Mojac</a:t>
            </a:r>
            <a:r>
              <a:rPr lang="en-GB" sz="6400" dirty="0">
                <a:latin typeface="Calibri" panose="020F0502020204030204" pitchFamily="34" charset="0"/>
                <a:ea typeface="Calibri" panose="020F0502020204030204" pitchFamily="34" charset="0"/>
                <a:cs typeface="Times New Roman" panose="02020603050405020304" pitchFamily="18" charset="0"/>
              </a:rPr>
              <a:t> Šraj</a:t>
            </a:r>
            <a:r>
              <a:rPr lang="en-GB" sz="6400" baseline="30000" dirty="0">
                <a:latin typeface="Calibri" panose="020F0502020204030204" pitchFamily="34" charset="0"/>
                <a:ea typeface="Calibri" panose="020F0502020204030204" pitchFamily="34" charset="0"/>
                <a:cs typeface="Times New Roman" panose="02020603050405020304" pitchFamily="18" charset="0"/>
              </a:rPr>
              <a:t>1</a:t>
            </a:r>
            <a:r>
              <a:rPr lang="en-GB" sz="6400" dirty="0">
                <a:latin typeface="Calibri" panose="020F0502020204030204" pitchFamily="34" charset="0"/>
                <a:ea typeface="Calibri" panose="020F0502020204030204" pitchFamily="34" charset="0"/>
                <a:cs typeface="Times New Roman" panose="02020603050405020304" pitchFamily="18" charset="0"/>
              </a:rPr>
              <a:t>, Mitja Brilly</a:t>
            </a:r>
            <a:r>
              <a:rPr lang="en-GB" sz="6400" baseline="30000" dirty="0">
                <a:latin typeface="Calibri" panose="020F0502020204030204" pitchFamily="34" charset="0"/>
                <a:ea typeface="Calibri" panose="020F0502020204030204" pitchFamily="34" charset="0"/>
                <a:cs typeface="Times New Roman" panose="02020603050405020304" pitchFamily="18" charset="0"/>
              </a:rPr>
              <a:t>1</a:t>
            </a:r>
            <a:r>
              <a:rPr lang="en-GB" sz="6400" dirty="0">
                <a:latin typeface="Calibri" panose="020F0502020204030204" pitchFamily="34" charset="0"/>
                <a:ea typeface="Calibri" panose="020F0502020204030204" pitchFamily="34" charset="0"/>
                <a:cs typeface="Times New Roman" panose="02020603050405020304" pitchFamily="18" charset="0"/>
              </a:rPr>
              <a:t>, Mira Kobold</a:t>
            </a:r>
            <a:r>
              <a:rPr lang="en-GB" sz="6400" baseline="30000" dirty="0">
                <a:latin typeface="Calibri" panose="020F0502020204030204" pitchFamily="34" charset="0"/>
                <a:ea typeface="Calibri" panose="020F0502020204030204" pitchFamily="34" charset="0"/>
                <a:cs typeface="Times New Roman" panose="02020603050405020304" pitchFamily="18" charset="0"/>
              </a:rPr>
              <a:t>2</a:t>
            </a:r>
            <a:r>
              <a:rPr lang="en-GB" sz="6400" dirty="0">
                <a:latin typeface="Calibri" panose="020F0502020204030204" pitchFamily="34" charset="0"/>
                <a:ea typeface="Calibri" panose="020F0502020204030204" pitchFamily="34" charset="0"/>
                <a:cs typeface="Times New Roman" panose="02020603050405020304" pitchFamily="18" charset="0"/>
              </a:rPr>
              <a:t>, </a:t>
            </a:r>
            <a:r>
              <a:rPr lang="en-GB" sz="6400" dirty="0" err="1">
                <a:latin typeface="Calibri" panose="020F0502020204030204" pitchFamily="34" charset="0"/>
                <a:ea typeface="Calibri" panose="020F0502020204030204" pitchFamily="34" charset="0"/>
                <a:cs typeface="Times New Roman" panose="02020603050405020304" pitchFamily="18" charset="0"/>
              </a:rPr>
              <a:t>Sašo</a:t>
            </a:r>
            <a:r>
              <a:rPr lang="en-GB" sz="6400" dirty="0">
                <a:latin typeface="Calibri" panose="020F0502020204030204" pitchFamily="34" charset="0"/>
                <a:ea typeface="Calibri" panose="020F0502020204030204" pitchFamily="34" charset="0"/>
                <a:cs typeface="Times New Roman" panose="02020603050405020304" pitchFamily="18" charset="0"/>
              </a:rPr>
              <a:t> Petan</a:t>
            </a:r>
            <a:r>
              <a:rPr lang="en-GB" sz="6400" baseline="30000" dirty="0">
                <a:latin typeface="Calibri" panose="020F0502020204030204" pitchFamily="34" charset="0"/>
                <a:ea typeface="Calibri" panose="020F0502020204030204" pitchFamily="34" charset="0"/>
                <a:cs typeface="Times New Roman" panose="02020603050405020304" pitchFamily="18" charset="0"/>
              </a:rPr>
              <a:t>2</a:t>
            </a:r>
            <a:r>
              <a:rPr lang="en-GB" sz="6400" dirty="0">
                <a:latin typeface="Calibri" panose="020F0502020204030204" pitchFamily="34" charset="0"/>
                <a:ea typeface="Calibri" panose="020F0502020204030204" pitchFamily="34" charset="0"/>
                <a:cs typeface="Times New Roman" panose="02020603050405020304" pitchFamily="18" charset="0"/>
              </a:rPr>
              <a:t> and Andrej Vidmar</a:t>
            </a:r>
            <a:r>
              <a:rPr lang="en-GB" sz="6400" baseline="30000" dirty="0">
                <a:latin typeface="Calibri" panose="020F0502020204030204" pitchFamily="34" charset="0"/>
                <a:ea typeface="Calibri" panose="020F0502020204030204" pitchFamily="34" charset="0"/>
                <a:cs typeface="Times New Roman" panose="02020603050405020304" pitchFamily="18" charset="0"/>
              </a:rPr>
              <a:t>1</a:t>
            </a:r>
            <a:endParaRPr lang="sl-SI" sz="64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20000"/>
              </a:lnSpc>
              <a:spcBef>
                <a:spcPts val="0"/>
              </a:spcBef>
              <a:spcAft>
                <a:spcPts val="0"/>
              </a:spcAft>
            </a:pPr>
            <a:r>
              <a:rPr lang="en-GB" sz="6400" baseline="30000" dirty="0">
                <a:latin typeface="Calibri" panose="020F0502020204030204" pitchFamily="34" charset="0"/>
                <a:ea typeface="Calibri" panose="020F0502020204030204" pitchFamily="34" charset="0"/>
                <a:cs typeface="Times New Roman" panose="02020603050405020304" pitchFamily="18" charset="0"/>
              </a:rPr>
              <a:t>1</a:t>
            </a:r>
            <a:r>
              <a:rPr lang="en-GB" sz="6400" dirty="0">
                <a:latin typeface="Calibri" panose="020F0502020204030204" pitchFamily="34" charset="0"/>
                <a:ea typeface="Calibri" panose="020F0502020204030204" pitchFamily="34" charset="0"/>
                <a:cs typeface="Times New Roman" panose="02020603050405020304" pitchFamily="18" charset="0"/>
              </a:rPr>
              <a:t> Faculty of civil and </a:t>
            </a:r>
            <a:r>
              <a:rPr lang="en-GB" sz="6400" dirty="0" err="1">
                <a:latin typeface="Calibri" panose="020F0502020204030204" pitchFamily="34" charset="0"/>
                <a:ea typeface="Calibri" panose="020F0502020204030204" pitchFamily="34" charset="0"/>
                <a:cs typeface="Times New Roman" panose="02020603050405020304" pitchFamily="18" charset="0"/>
              </a:rPr>
              <a:t>gedetics</a:t>
            </a:r>
            <a:r>
              <a:rPr lang="en-GB" sz="6400" dirty="0">
                <a:latin typeface="Calibri" panose="020F0502020204030204" pitchFamily="34" charset="0"/>
                <a:ea typeface="Calibri" panose="020F0502020204030204" pitchFamily="34" charset="0"/>
                <a:cs typeface="Times New Roman" panose="02020603050405020304" pitchFamily="18" charset="0"/>
              </a:rPr>
              <a:t> Engineering</a:t>
            </a:r>
            <a:endParaRPr lang="sl-SI" sz="64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20000"/>
              </a:lnSpc>
              <a:spcBef>
                <a:spcPts val="0"/>
              </a:spcBef>
              <a:spcAft>
                <a:spcPts val="0"/>
              </a:spcAft>
            </a:pPr>
            <a:r>
              <a:rPr lang="en-GB" sz="6400" baseline="30000" dirty="0">
                <a:latin typeface="Calibri" panose="020F0502020204030204" pitchFamily="34" charset="0"/>
                <a:ea typeface="Calibri" panose="020F0502020204030204" pitchFamily="34" charset="0"/>
                <a:cs typeface="Times New Roman" panose="02020603050405020304" pitchFamily="18" charset="0"/>
              </a:rPr>
              <a:t>2</a:t>
            </a:r>
            <a:r>
              <a:rPr lang="en-GB" sz="6400" dirty="0">
                <a:latin typeface="Calibri" panose="020F0502020204030204" pitchFamily="34" charset="0"/>
                <a:ea typeface="Calibri" panose="020F0502020204030204" pitchFamily="34" charset="0"/>
                <a:cs typeface="Times New Roman" panose="02020603050405020304" pitchFamily="18" charset="0"/>
              </a:rPr>
              <a:t> Slovenian Environment Agency</a:t>
            </a:r>
            <a:endParaRPr lang="sl-SI" sz="6400" dirty="0">
              <a:latin typeface="Calibri" panose="020F0502020204030204" pitchFamily="34" charset="0"/>
              <a:ea typeface="Calibri" panose="020F0502020204030204" pitchFamily="34" charset="0"/>
              <a:cs typeface="Times New Roman" panose="02020603050405020304" pitchFamily="18" charset="0"/>
            </a:endParaRPr>
          </a:p>
          <a:p>
            <a:endParaRPr lang="sl-SI" dirty="0"/>
          </a:p>
          <a:p>
            <a:r>
              <a:rPr lang="en-US" sz="1800" dirty="0" smtClean="0"/>
              <a:t>University of Ljubljana, Faculty of Civil and Geodetic Engineering, Department of Environmental Civil Engineering, Ljubljana, Slovenia</a:t>
            </a:r>
            <a:endParaRPr lang="sl-SI" sz="1800" dirty="0"/>
          </a:p>
        </p:txBody>
      </p:sp>
      <p:pic>
        <p:nvPicPr>
          <p:cNvPr id="5" name="Picture 4"/>
          <p:cNvPicPr>
            <a:picLocks noChangeAspect="1"/>
          </p:cNvPicPr>
          <p:nvPr/>
        </p:nvPicPr>
        <p:blipFill rotWithShape="1">
          <a:blip r:embed="rId2" cstate="print">
            <a:extLst>
              <a:ext uri="{28A0092B-C50C-407E-A947-70E740481C1C}">
                <a14:useLocalDpi xmlns:a14="http://schemas.microsoft.com/office/drawing/2010/main" val="0"/>
              </a:ext>
            </a:extLst>
          </a:blip>
          <a:srcRect t="16023" b="19885"/>
          <a:stretch/>
        </p:blipFill>
        <p:spPr>
          <a:xfrm>
            <a:off x="8303337" y="406565"/>
            <a:ext cx="3042572" cy="1219200"/>
          </a:xfrm>
          <a:prstGeom prst="rect">
            <a:avLst/>
          </a:prstGeom>
        </p:spPr>
      </p:pic>
      <p:pic>
        <p:nvPicPr>
          <p:cNvPr id="8" name="Picture 7"/>
          <p:cNvPicPr>
            <a:picLocks noChangeAspect="1"/>
          </p:cNvPicPr>
          <p:nvPr/>
        </p:nvPicPr>
        <p:blipFill>
          <a:blip r:embed="rId3"/>
          <a:stretch>
            <a:fillRect/>
          </a:stretch>
        </p:blipFill>
        <p:spPr>
          <a:xfrm>
            <a:off x="586836" y="406565"/>
            <a:ext cx="2646817" cy="1133475"/>
          </a:xfrm>
          <a:prstGeom prst="rect">
            <a:avLst/>
          </a:prstGeom>
        </p:spPr>
      </p:pic>
      <p:sp>
        <p:nvSpPr>
          <p:cNvPr id="9" name="Rectangle 8"/>
          <p:cNvSpPr/>
          <p:nvPr/>
        </p:nvSpPr>
        <p:spPr>
          <a:xfrm>
            <a:off x="288756" y="6431032"/>
            <a:ext cx="12192000" cy="338554"/>
          </a:xfrm>
          <a:prstGeom prst="rect">
            <a:avLst/>
          </a:prstGeom>
        </p:spPr>
        <p:txBody>
          <a:bodyPr wrap="square">
            <a:spAutoFit/>
          </a:bodyPr>
          <a:lstStyle/>
          <a:p>
            <a:pPr algn="ctr"/>
            <a:r>
              <a:rPr lang="sl-SI" sz="1600" dirty="0" smtClean="0"/>
              <a:t>Kyiv, </a:t>
            </a:r>
            <a:r>
              <a:rPr lang="sl-SI" sz="1600" dirty="0" err="1" smtClean="0"/>
              <a:t>Ukraine</a:t>
            </a:r>
            <a:r>
              <a:rPr lang="sl-SI" sz="1600" dirty="0" smtClean="0"/>
              <a:t>, November 6-8, 2019</a:t>
            </a:r>
            <a:endParaRPr lang="sl-SI" sz="1600" dirty="0"/>
          </a:p>
        </p:txBody>
      </p:sp>
      <p:pic>
        <p:nvPicPr>
          <p:cNvPr id="11" name="Рисунок 1"/>
          <p:cNvPicPr/>
          <p:nvPr/>
        </p:nvPicPr>
        <p:blipFill>
          <a:blip r:embed="rId4" cstate="print">
            <a:extLst>
              <a:ext uri="{28A0092B-C50C-407E-A947-70E740481C1C}">
                <a14:useLocalDpi xmlns:a14="http://schemas.microsoft.com/office/drawing/2010/main" val="0"/>
              </a:ext>
            </a:extLst>
          </a:blip>
          <a:stretch>
            <a:fillRect/>
          </a:stretch>
        </p:blipFill>
        <p:spPr>
          <a:xfrm>
            <a:off x="3423882" y="137860"/>
            <a:ext cx="4689226" cy="1756611"/>
          </a:xfrm>
          <a:prstGeom prst="rect">
            <a:avLst/>
          </a:prstGeom>
          <a:noFill/>
        </p:spPr>
      </p:pic>
    </p:spTree>
    <p:extLst>
      <p:ext uri="{BB962C8B-B14F-4D97-AF65-F5344CB8AC3E}">
        <p14:creationId xmlns:p14="http://schemas.microsoft.com/office/powerpoint/2010/main" val="195041961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ravokotnik 1"/>
          <p:cNvSpPr/>
          <p:nvPr/>
        </p:nvSpPr>
        <p:spPr>
          <a:xfrm>
            <a:off x="1528997" y="1229193"/>
            <a:ext cx="8589364" cy="3970318"/>
          </a:xfrm>
          <a:prstGeom prst="rect">
            <a:avLst/>
          </a:prstGeom>
        </p:spPr>
        <p:txBody>
          <a:bodyPr wrap="square">
            <a:spAutoFit/>
          </a:bodyPr>
          <a:lstStyle/>
          <a:p>
            <a:r>
              <a:rPr lang="en-US" sz="2800" dirty="0"/>
              <a:t>Systematic assessments of forecasts are only done by European Commission’s Joint Research Centre (JRC) – for its EFAS forecasts, covering EU member states and associate members. In terms of forecasting accuracy assessment, the level of confidence into flash floods forecasting and forecasting of floods in the middle and lower river reaches cannot be assessed in the same way. The reason lies in the weak reliability of meteorological forecasts, even with only 24-hour lead time. </a:t>
            </a:r>
            <a:endParaRPr lang="sl-SI" sz="2800" dirty="0"/>
          </a:p>
        </p:txBody>
      </p:sp>
    </p:spTree>
    <p:extLst>
      <p:ext uri="{BB962C8B-B14F-4D97-AF65-F5344CB8AC3E}">
        <p14:creationId xmlns:p14="http://schemas.microsoft.com/office/powerpoint/2010/main" val="105997607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sl-SI" dirty="0" err="1" smtClean="0"/>
              <a:t>Questions</a:t>
            </a:r>
            <a:r>
              <a:rPr lang="sl-SI" dirty="0" smtClean="0"/>
              <a:t>:</a:t>
            </a:r>
            <a:endParaRPr lang="sl-SI" dirty="0"/>
          </a:p>
        </p:txBody>
      </p:sp>
      <p:sp>
        <p:nvSpPr>
          <p:cNvPr id="3" name="Označba mesta vsebine 2"/>
          <p:cNvSpPr>
            <a:spLocks noGrp="1"/>
          </p:cNvSpPr>
          <p:nvPr>
            <p:ph idx="1"/>
          </p:nvPr>
        </p:nvSpPr>
        <p:spPr/>
        <p:txBody>
          <a:bodyPr>
            <a:normAutofit fontScale="92500" lnSpcReduction="10000"/>
          </a:bodyPr>
          <a:lstStyle/>
          <a:p>
            <a:r>
              <a:rPr lang="sl-SI" dirty="0" smtClean="0"/>
              <a:t> </a:t>
            </a:r>
            <a:r>
              <a:rPr lang="en-US" dirty="0"/>
              <a:t>Number of WS stations drop down in the past decades.</a:t>
            </a:r>
          </a:p>
          <a:p>
            <a:r>
              <a:rPr lang="en-US" dirty="0"/>
              <a:t>Lack of measurement of real evapotranspiration, soil moisture, snowfall, snow cover water equivalent</a:t>
            </a:r>
          </a:p>
          <a:p>
            <a:r>
              <a:rPr lang="en-US" dirty="0" err="1"/>
              <a:t>Digitalisation</a:t>
            </a:r>
            <a:r>
              <a:rPr lang="en-US" dirty="0"/>
              <a:t> of historical data is lacking in all services.</a:t>
            </a:r>
          </a:p>
          <a:p>
            <a:r>
              <a:rPr lang="en-US" dirty="0" smtClean="0"/>
              <a:t>The </a:t>
            </a:r>
            <a:r>
              <a:rPr lang="en-US" dirty="0"/>
              <a:t>floods in the Danube river basin are mainly generated in mountainous areas in combination with snowmelt. In most countries there are no systematic measurements of water equivalent in snowpack or its spatial distribution. </a:t>
            </a:r>
            <a:endParaRPr lang="sl-SI" dirty="0" smtClean="0"/>
          </a:p>
          <a:p>
            <a:r>
              <a:rPr lang="en-US" dirty="0"/>
              <a:t>On hydrological stations there are practically no systematic measurements of water velocity undertaken, by water velocity meter probe. Only water levels are measured rather than impacts of back water at estuaries of major rivers or obstacles to the water flow. </a:t>
            </a:r>
          </a:p>
          <a:p>
            <a:r>
              <a:rPr lang="en-US" dirty="0"/>
              <a:t>Bed load transport is hardly ever measured. Suspended solids in water are occasionally measured, but that is no subject of our report. There are also no systematic measurements of channel morphology, with the exception of navigable waterways along the Danube and its tributaries.</a:t>
            </a:r>
          </a:p>
          <a:p>
            <a:endParaRPr lang="sl-SI" dirty="0"/>
          </a:p>
        </p:txBody>
      </p:sp>
    </p:spTree>
    <p:extLst>
      <p:ext uri="{BB962C8B-B14F-4D97-AF65-F5344CB8AC3E}">
        <p14:creationId xmlns:p14="http://schemas.microsoft.com/office/powerpoint/2010/main" val="28492540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ravokotnik 2"/>
          <p:cNvSpPr/>
          <p:nvPr/>
        </p:nvSpPr>
        <p:spPr>
          <a:xfrm>
            <a:off x="914400" y="1305342"/>
            <a:ext cx="9503764" cy="4524315"/>
          </a:xfrm>
          <a:prstGeom prst="rect">
            <a:avLst/>
          </a:prstGeom>
        </p:spPr>
        <p:txBody>
          <a:bodyPr wrap="square">
            <a:spAutoFit/>
          </a:bodyPr>
          <a:lstStyle/>
          <a:p>
            <a:r>
              <a:rPr lang="en-US" sz="2400" dirty="0"/>
              <a:t>Hydrological reports on floods are made per individual year and individual country, but there are no such reports available on the basin-wide scale. ICPDR has organized the production of some flood reports in some years in which general data and descriptions of the occurrence of floods and their consequences are provided (ICPDR 2006, 2010, 2013 and 2014). Unfortunately, there are no comprehensive hydrological analyzes of an event, including hydrographs from which it would be evident how the flood waves formed in the basin, the proportion of volume and maximum flows involved </a:t>
            </a:r>
            <a:r>
              <a:rPr lang="en-US" sz="2400" dirty="0" err="1"/>
              <a:t>tributarie</a:t>
            </a:r>
            <a:r>
              <a:rPr lang="en-US" sz="2400" dirty="0"/>
              <a:t> inflows, what caused the flood: rain, snow melting, their combination, extraordinary preliminary soil moisture, coincidence of flood waves during the flow in the main stream and tributaries, the time of the flood wave along the </a:t>
            </a:r>
            <a:r>
              <a:rPr lang="en-US" sz="2400" dirty="0" smtClean="0"/>
              <a:t>flow.</a:t>
            </a:r>
            <a:endParaRPr lang="sl-SI" sz="2400" dirty="0"/>
          </a:p>
        </p:txBody>
      </p:sp>
    </p:spTree>
    <p:extLst>
      <p:ext uri="{BB962C8B-B14F-4D97-AF65-F5344CB8AC3E}">
        <p14:creationId xmlns:p14="http://schemas.microsoft.com/office/powerpoint/2010/main" val="37996381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ravokotnik 1"/>
          <p:cNvSpPr/>
          <p:nvPr/>
        </p:nvSpPr>
        <p:spPr>
          <a:xfrm>
            <a:off x="1079292" y="1334125"/>
            <a:ext cx="10073389" cy="3970318"/>
          </a:xfrm>
          <a:prstGeom prst="rect">
            <a:avLst/>
          </a:prstGeom>
        </p:spPr>
        <p:txBody>
          <a:bodyPr wrap="square">
            <a:spAutoFit/>
          </a:bodyPr>
          <a:lstStyle/>
          <a:p>
            <a:pPr algn="just"/>
            <a:r>
              <a:rPr lang="en-US" sz="2800" dirty="0"/>
              <a:t>On the Danube River </a:t>
            </a:r>
            <a:r>
              <a:rPr lang="sl-SI" sz="2800" smtClean="0"/>
              <a:t>stream</a:t>
            </a:r>
            <a:r>
              <a:rPr lang="en-US" sz="2800" smtClean="0"/>
              <a:t> </a:t>
            </a:r>
            <a:r>
              <a:rPr lang="en-US" sz="2800" dirty="0"/>
              <a:t>and its tributaries there are many dams in place, which serve various purposes, including hydropower production and water supply. All these structures dam water in the channel and, with their volume, affect the water flow. How is operation of these reservoirs included into the work of hydrological forecasting services is not known. Data exchange is of course in place, but not also prediction of operation of the reservoirs and their impact on flow forecasts. Good example is 2012 year flood on the Drava River. </a:t>
            </a:r>
            <a:endParaRPr lang="sl-SI" sz="2800" dirty="0"/>
          </a:p>
        </p:txBody>
      </p:sp>
    </p:spTree>
    <p:extLst>
      <p:ext uri="{BB962C8B-B14F-4D97-AF65-F5344CB8AC3E}">
        <p14:creationId xmlns:p14="http://schemas.microsoft.com/office/powerpoint/2010/main" val="186377917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l-SI" dirty="0" err="1" smtClean="0"/>
              <a:t>Thank</a:t>
            </a:r>
            <a:r>
              <a:rPr lang="sl-SI" dirty="0" smtClean="0"/>
              <a:t> </a:t>
            </a:r>
            <a:r>
              <a:rPr lang="sl-SI" dirty="0" err="1" smtClean="0"/>
              <a:t>you</a:t>
            </a:r>
            <a:r>
              <a:rPr lang="sl-SI" dirty="0" smtClean="0"/>
              <a:t> for </a:t>
            </a:r>
            <a:r>
              <a:rPr lang="sl-SI" dirty="0" err="1" smtClean="0"/>
              <a:t>your</a:t>
            </a:r>
            <a:r>
              <a:rPr lang="sl-SI" dirty="0" smtClean="0"/>
              <a:t> </a:t>
            </a:r>
            <a:r>
              <a:rPr lang="sl-SI" dirty="0" err="1" smtClean="0"/>
              <a:t>attention</a:t>
            </a:r>
            <a:r>
              <a:rPr lang="sl-SI" dirty="0" smtClean="0"/>
              <a:t>. </a:t>
            </a:r>
            <a:endParaRPr lang="sl-SI" dirty="0"/>
          </a:p>
        </p:txBody>
      </p:sp>
    </p:spTree>
    <p:extLst>
      <p:ext uri="{BB962C8B-B14F-4D97-AF65-F5344CB8AC3E}">
        <p14:creationId xmlns:p14="http://schemas.microsoft.com/office/powerpoint/2010/main" val="98778705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Introduction</a:t>
            </a:r>
            <a:endParaRPr lang="en-US" dirty="0"/>
          </a:p>
        </p:txBody>
      </p:sp>
      <p:sp>
        <p:nvSpPr>
          <p:cNvPr id="3" name="Content Placeholder 2"/>
          <p:cNvSpPr>
            <a:spLocks noGrp="1"/>
          </p:cNvSpPr>
          <p:nvPr>
            <p:ph idx="1"/>
          </p:nvPr>
        </p:nvSpPr>
        <p:spPr/>
        <p:txBody>
          <a:bodyPr>
            <a:normAutofit/>
          </a:bodyPr>
          <a:lstStyle/>
          <a:p>
            <a:pPr>
              <a:buFont typeface="Wingdings" panose="05000000000000000000" pitchFamily="2" charset="2"/>
              <a:buChar char="v"/>
            </a:pPr>
            <a:r>
              <a:rPr lang="en-US" cap="all" dirty="0">
                <a:solidFill>
                  <a:srgbClr val="305B7F"/>
                </a:solidFill>
                <a:latin typeface="Montserrat-Bold"/>
              </a:rPr>
              <a:t>DAREFFORT</a:t>
            </a:r>
            <a:r>
              <a:rPr lang="en-US" dirty="0">
                <a:solidFill>
                  <a:srgbClr val="305B7F"/>
                </a:solidFill>
                <a:latin typeface="&amp;quot"/>
              </a:rPr>
              <a:t> </a:t>
            </a:r>
            <a:r>
              <a:rPr lang="sl-SI" dirty="0" smtClean="0">
                <a:solidFill>
                  <a:srgbClr val="305B7F"/>
                </a:solidFill>
                <a:latin typeface="&amp;quot"/>
              </a:rPr>
              <a:t>- </a:t>
            </a:r>
            <a:r>
              <a:rPr lang="en-US" dirty="0" smtClean="0">
                <a:solidFill>
                  <a:srgbClr val="305B7F"/>
                </a:solidFill>
                <a:latin typeface="&amp;quot"/>
              </a:rPr>
              <a:t>Danube </a:t>
            </a:r>
            <a:r>
              <a:rPr lang="en-US" dirty="0">
                <a:solidFill>
                  <a:srgbClr val="305B7F"/>
                </a:solidFill>
                <a:latin typeface="&amp;quot"/>
              </a:rPr>
              <a:t>River Basin Enhanced Flood Forecasting </a:t>
            </a:r>
            <a:r>
              <a:rPr lang="en-US" dirty="0" smtClean="0">
                <a:solidFill>
                  <a:srgbClr val="305B7F"/>
                </a:solidFill>
                <a:latin typeface="&amp;quot"/>
              </a:rPr>
              <a:t>Cooperation</a:t>
            </a:r>
            <a:endParaRPr lang="sl-SI" dirty="0" smtClean="0">
              <a:solidFill>
                <a:srgbClr val="305B7F"/>
              </a:solidFill>
              <a:latin typeface="&amp;quot"/>
            </a:endParaRPr>
          </a:p>
          <a:p>
            <a:pPr>
              <a:buFont typeface="Wingdings" panose="05000000000000000000" pitchFamily="2" charset="2"/>
              <a:buChar char="v"/>
            </a:pPr>
            <a:r>
              <a:rPr lang="sl-SI" sz="2000" dirty="0" smtClean="0"/>
              <a:t>2018-2021</a:t>
            </a:r>
          </a:p>
          <a:p>
            <a:pPr>
              <a:buFont typeface="Wingdings" panose="05000000000000000000" pitchFamily="2" charset="2"/>
              <a:buChar char="v"/>
            </a:pPr>
            <a:r>
              <a:rPr lang="sl-SI" dirty="0" smtClean="0"/>
              <a:t>11 </a:t>
            </a:r>
            <a:r>
              <a:rPr lang="sl-SI" dirty="0"/>
              <a:t>2</a:t>
            </a:r>
            <a:r>
              <a:rPr lang="sl-SI" dirty="0" smtClean="0"/>
              <a:t>artners </a:t>
            </a:r>
            <a:r>
              <a:rPr lang="sl-SI" dirty="0" err="1" smtClean="0"/>
              <a:t>and</a:t>
            </a:r>
            <a:r>
              <a:rPr lang="sl-SI" dirty="0"/>
              <a:t> 12 </a:t>
            </a:r>
            <a:r>
              <a:rPr lang="sl-SI" dirty="0" err="1"/>
              <a:t>Associated</a:t>
            </a:r>
            <a:r>
              <a:rPr lang="sl-SI" dirty="0"/>
              <a:t> </a:t>
            </a:r>
            <a:r>
              <a:rPr lang="sl-SI" dirty="0" smtClean="0"/>
              <a:t>partner</a:t>
            </a:r>
          </a:p>
          <a:p>
            <a:pPr>
              <a:buFont typeface="Wingdings" panose="05000000000000000000" pitchFamily="2" charset="2"/>
              <a:buChar char="v"/>
            </a:pPr>
            <a:r>
              <a:rPr lang="sl-SI" dirty="0" smtClean="0"/>
              <a:t>7 WP</a:t>
            </a:r>
            <a:endParaRPr lang="sl-SI" dirty="0"/>
          </a:p>
          <a:p>
            <a:pPr>
              <a:buFont typeface="Wingdings" panose="05000000000000000000" pitchFamily="2" charset="2"/>
              <a:buChar char="v"/>
            </a:pPr>
            <a:r>
              <a:rPr lang="en-US" dirty="0"/>
              <a:t>http://www.interreg-danube.eu/approved-projects/dareffort</a:t>
            </a:r>
            <a:endParaRPr lang="en-US" sz="2000" dirty="0"/>
          </a:p>
        </p:txBody>
      </p:sp>
    </p:spTree>
    <p:extLst>
      <p:ext uri="{BB962C8B-B14F-4D97-AF65-F5344CB8AC3E}">
        <p14:creationId xmlns:p14="http://schemas.microsoft.com/office/powerpoint/2010/main" val="198335437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l-SI" dirty="0" smtClean="0"/>
              <a:t>Objectives</a:t>
            </a:r>
            <a:endParaRPr lang="sl-SI" dirty="0"/>
          </a:p>
        </p:txBody>
      </p:sp>
      <p:sp>
        <p:nvSpPr>
          <p:cNvPr id="3" name="Content Placeholder 2"/>
          <p:cNvSpPr>
            <a:spLocks noGrp="1"/>
          </p:cNvSpPr>
          <p:nvPr>
            <p:ph idx="1"/>
          </p:nvPr>
        </p:nvSpPr>
        <p:spPr/>
        <p:txBody>
          <a:bodyPr>
            <a:normAutofit lnSpcReduction="10000"/>
          </a:bodyPr>
          <a:lstStyle/>
          <a:p>
            <a:pPr>
              <a:buFont typeface="Wingdings" panose="05000000000000000000" pitchFamily="2" charset="2"/>
              <a:buChar char="v"/>
            </a:pPr>
            <a:r>
              <a:rPr lang="en-US" sz="2800" dirty="0"/>
              <a:t>A forecasting system that is based on the cooperation between the Danube Basin countries is the main objective of DAREFFORT project</a:t>
            </a:r>
            <a:r>
              <a:rPr lang="en-US" sz="2800" dirty="0" smtClean="0"/>
              <a:t>.</a:t>
            </a:r>
            <a:endParaRPr lang="sl-SI" sz="2800" dirty="0" smtClean="0"/>
          </a:p>
          <a:p>
            <a:pPr>
              <a:buFont typeface="Wingdings" panose="05000000000000000000" pitchFamily="2" charset="2"/>
              <a:buChar char="v"/>
            </a:pPr>
            <a:r>
              <a:rPr lang="en-US" sz="2800" dirty="0"/>
              <a:t>Integration of existing and future </a:t>
            </a:r>
            <a:r>
              <a:rPr lang="en-US" sz="2800" dirty="0" err="1"/>
              <a:t>hydrometeorological</a:t>
            </a:r>
            <a:r>
              <a:rPr lang="en-US" sz="2800" dirty="0"/>
              <a:t> data sources</a:t>
            </a:r>
          </a:p>
          <a:p>
            <a:pPr>
              <a:buFont typeface="Wingdings" panose="05000000000000000000" pitchFamily="2" charset="2"/>
              <a:buChar char="v"/>
            </a:pPr>
            <a:r>
              <a:rPr lang="en-US" sz="2800" dirty="0" smtClean="0"/>
              <a:t>Provide </a:t>
            </a:r>
            <a:r>
              <a:rPr lang="en-US" sz="2800" dirty="0"/>
              <a:t>a tool for collecting, storing, analysis and reporting of the near real-time hydrological data in the </a:t>
            </a:r>
            <a:r>
              <a:rPr lang="en-US" sz="2800" dirty="0" smtClean="0"/>
              <a:t>DRB</a:t>
            </a:r>
            <a:endParaRPr lang="sl-SI" sz="2800" dirty="0" smtClean="0"/>
          </a:p>
          <a:p>
            <a:pPr>
              <a:buFont typeface="Wingdings" panose="05000000000000000000" pitchFamily="2" charset="2"/>
              <a:buChar char="v"/>
            </a:pPr>
            <a:r>
              <a:rPr lang="sl-SI" sz="2800" dirty="0" smtClean="0"/>
              <a:t>T</a:t>
            </a:r>
            <a:r>
              <a:rPr lang="en-US" sz="2800" dirty="0" smtClean="0"/>
              <a:t>he </a:t>
            </a:r>
            <a:r>
              <a:rPr lang="en-US" sz="2800" dirty="0"/>
              <a:t>Danube HIS: </a:t>
            </a:r>
            <a:r>
              <a:rPr lang="en-US" sz="2800" dirty="0" smtClean="0"/>
              <a:t>Providing </a:t>
            </a:r>
            <a:r>
              <a:rPr lang="en-US" sz="2800" dirty="0"/>
              <a:t>Danube basin-wide level basic hydrological and meteorological near real time data in a standard format, and, if possible, the validated long-term data </a:t>
            </a:r>
            <a:r>
              <a:rPr lang="en-US" sz="2800" dirty="0" smtClean="0"/>
              <a:t>series,</a:t>
            </a:r>
            <a:r>
              <a:rPr lang="sl-SI" sz="2800" dirty="0" smtClean="0"/>
              <a:t> </a:t>
            </a:r>
            <a:r>
              <a:rPr lang="en-US" sz="2800" dirty="0" smtClean="0"/>
              <a:t>for </a:t>
            </a:r>
            <a:r>
              <a:rPr lang="en-US" sz="2800" dirty="0"/>
              <a:t>flood risk management or for any water related scientific activities in DRB</a:t>
            </a:r>
          </a:p>
          <a:p>
            <a:pPr>
              <a:buFont typeface="Wingdings" panose="05000000000000000000" pitchFamily="2" charset="2"/>
              <a:buChar char="v"/>
            </a:pPr>
            <a:endParaRPr lang="en-US" sz="2800" dirty="0"/>
          </a:p>
          <a:p>
            <a:pPr>
              <a:buFont typeface="Wingdings" panose="05000000000000000000" pitchFamily="2" charset="2"/>
              <a:buChar char="v"/>
            </a:pPr>
            <a:endParaRPr lang="en-US" sz="2800" dirty="0"/>
          </a:p>
          <a:p>
            <a:pPr>
              <a:buFont typeface="Wingdings" panose="05000000000000000000" pitchFamily="2" charset="2"/>
              <a:buChar char="v"/>
            </a:pPr>
            <a:endParaRPr lang="sl-SI" sz="2800" dirty="0"/>
          </a:p>
        </p:txBody>
      </p:sp>
    </p:spTree>
    <p:extLst>
      <p:ext uri="{BB962C8B-B14F-4D97-AF65-F5344CB8AC3E}">
        <p14:creationId xmlns:p14="http://schemas.microsoft.com/office/powerpoint/2010/main" val="82036329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en-US" dirty="0"/>
              <a:t>WP 3 Evaluation of forecasting</a:t>
            </a:r>
            <a:endParaRPr lang="sl-SI" dirty="0"/>
          </a:p>
        </p:txBody>
      </p:sp>
      <p:sp>
        <p:nvSpPr>
          <p:cNvPr id="3" name="Označba mesta vsebine 2"/>
          <p:cNvSpPr>
            <a:spLocks noGrp="1"/>
          </p:cNvSpPr>
          <p:nvPr>
            <p:ph idx="1"/>
          </p:nvPr>
        </p:nvSpPr>
        <p:spPr/>
        <p:txBody>
          <a:bodyPr/>
          <a:lstStyle/>
          <a:p>
            <a:pPr marL="228600" lvl="0" indent="-228600">
              <a:spcBef>
                <a:spcPts val="1000"/>
              </a:spcBef>
              <a:spcAft>
                <a:spcPts val="0"/>
              </a:spcAft>
              <a:buClrTx/>
              <a:buSzTx/>
              <a:buFont typeface="Arial" panose="020B0604020202020204" pitchFamily="34" charset="0"/>
              <a:buChar char="•"/>
            </a:pPr>
            <a:r>
              <a:rPr lang="sl-SI" sz="2400" b="1" dirty="0" err="1">
                <a:solidFill>
                  <a:prstClr val="black"/>
                </a:solidFill>
              </a:rPr>
              <a:t>Output</a:t>
            </a:r>
            <a:r>
              <a:rPr lang="sl-SI" sz="2400" b="1" dirty="0">
                <a:solidFill>
                  <a:prstClr val="black"/>
                </a:solidFill>
              </a:rPr>
              <a:t> 3.1 – </a:t>
            </a:r>
            <a:r>
              <a:rPr lang="sl-SI" sz="2400" b="1" dirty="0" err="1">
                <a:solidFill>
                  <a:prstClr val="black"/>
                </a:solidFill>
              </a:rPr>
              <a:t>Evaluation</a:t>
            </a:r>
            <a:r>
              <a:rPr lang="sl-SI" sz="2400" b="1" dirty="0">
                <a:solidFill>
                  <a:prstClr val="black"/>
                </a:solidFill>
              </a:rPr>
              <a:t> </a:t>
            </a:r>
            <a:r>
              <a:rPr lang="sl-SI" sz="2400" b="1" dirty="0" err="1">
                <a:solidFill>
                  <a:prstClr val="black"/>
                </a:solidFill>
              </a:rPr>
              <a:t>report</a:t>
            </a:r>
            <a:r>
              <a:rPr lang="sl-SI" sz="2400" b="1" dirty="0">
                <a:solidFill>
                  <a:prstClr val="black"/>
                </a:solidFill>
              </a:rPr>
              <a:t> on </a:t>
            </a:r>
            <a:r>
              <a:rPr lang="sl-SI" sz="2400" b="1" dirty="0" err="1">
                <a:solidFill>
                  <a:prstClr val="black"/>
                </a:solidFill>
              </a:rPr>
              <a:t>flood</a:t>
            </a:r>
            <a:r>
              <a:rPr lang="sl-SI" sz="2400" b="1" dirty="0">
                <a:solidFill>
                  <a:prstClr val="black"/>
                </a:solidFill>
              </a:rPr>
              <a:t> </a:t>
            </a:r>
            <a:r>
              <a:rPr lang="sl-SI" sz="2400" b="1" dirty="0" err="1">
                <a:solidFill>
                  <a:prstClr val="black"/>
                </a:solidFill>
              </a:rPr>
              <a:t>and</a:t>
            </a:r>
            <a:r>
              <a:rPr lang="sl-SI" sz="2400" b="1" dirty="0">
                <a:solidFill>
                  <a:prstClr val="black"/>
                </a:solidFill>
              </a:rPr>
              <a:t> ice </a:t>
            </a:r>
            <a:r>
              <a:rPr lang="sl-SI" sz="2400" b="1" dirty="0" err="1">
                <a:solidFill>
                  <a:prstClr val="black"/>
                </a:solidFill>
              </a:rPr>
              <a:t>forecasting</a:t>
            </a:r>
            <a:r>
              <a:rPr lang="sl-SI" sz="2400" b="1" dirty="0">
                <a:solidFill>
                  <a:prstClr val="black"/>
                </a:solidFill>
              </a:rPr>
              <a:t> (UL)</a:t>
            </a:r>
          </a:p>
          <a:p>
            <a:pPr marL="685800" lvl="1" indent="-228600">
              <a:spcBef>
                <a:spcPts val="500"/>
              </a:spcBef>
              <a:spcAft>
                <a:spcPts val="0"/>
              </a:spcAft>
              <a:buClrTx/>
              <a:buFont typeface="Courier New" panose="02070309020205020404" pitchFamily="49" charset="0"/>
              <a:buChar char="o"/>
            </a:pPr>
            <a:r>
              <a:rPr lang="sl-SI" sz="2400" dirty="0" err="1">
                <a:solidFill>
                  <a:prstClr val="black"/>
                </a:solidFill>
              </a:rPr>
              <a:t>Deliverable</a:t>
            </a:r>
            <a:r>
              <a:rPr lang="sl-SI" sz="2400" dirty="0">
                <a:solidFill>
                  <a:prstClr val="black"/>
                </a:solidFill>
              </a:rPr>
              <a:t> 3.1.1 – </a:t>
            </a:r>
            <a:r>
              <a:rPr lang="sl-SI" sz="2400" dirty="0" err="1">
                <a:solidFill>
                  <a:prstClr val="black"/>
                </a:solidFill>
              </a:rPr>
              <a:t>Flood</a:t>
            </a:r>
            <a:r>
              <a:rPr lang="sl-SI" sz="2400" dirty="0">
                <a:solidFill>
                  <a:prstClr val="black"/>
                </a:solidFill>
              </a:rPr>
              <a:t> </a:t>
            </a:r>
            <a:r>
              <a:rPr lang="sl-SI" sz="2400" dirty="0" err="1">
                <a:solidFill>
                  <a:prstClr val="black"/>
                </a:solidFill>
              </a:rPr>
              <a:t>and</a:t>
            </a:r>
            <a:r>
              <a:rPr lang="sl-SI" sz="2400" dirty="0">
                <a:solidFill>
                  <a:prstClr val="black"/>
                </a:solidFill>
              </a:rPr>
              <a:t> ice </a:t>
            </a:r>
            <a:r>
              <a:rPr lang="sl-SI" sz="2400" dirty="0" err="1">
                <a:solidFill>
                  <a:prstClr val="black"/>
                </a:solidFill>
              </a:rPr>
              <a:t>forecasting</a:t>
            </a:r>
            <a:r>
              <a:rPr lang="sl-SI" sz="2400" dirty="0">
                <a:solidFill>
                  <a:prstClr val="black"/>
                </a:solidFill>
              </a:rPr>
              <a:t> </a:t>
            </a:r>
            <a:r>
              <a:rPr lang="sl-SI" sz="2400" dirty="0" err="1">
                <a:solidFill>
                  <a:prstClr val="black"/>
                </a:solidFill>
              </a:rPr>
              <a:t>system</a:t>
            </a:r>
            <a:r>
              <a:rPr lang="sl-SI" sz="2400" dirty="0">
                <a:solidFill>
                  <a:prstClr val="black"/>
                </a:solidFill>
              </a:rPr>
              <a:t> </a:t>
            </a:r>
            <a:r>
              <a:rPr lang="sl-SI" sz="2400" dirty="0" err="1">
                <a:solidFill>
                  <a:prstClr val="black"/>
                </a:solidFill>
              </a:rPr>
              <a:t>country</a:t>
            </a:r>
            <a:r>
              <a:rPr lang="sl-SI" sz="2400" dirty="0">
                <a:solidFill>
                  <a:prstClr val="black"/>
                </a:solidFill>
              </a:rPr>
              <a:t> </a:t>
            </a:r>
            <a:r>
              <a:rPr lang="sl-SI" sz="2400" dirty="0" err="1">
                <a:solidFill>
                  <a:prstClr val="black"/>
                </a:solidFill>
              </a:rPr>
              <a:t>factsheets</a:t>
            </a:r>
            <a:r>
              <a:rPr lang="sl-SI" sz="2400" dirty="0">
                <a:solidFill>
                  <a:prstClr val="black"/>
                </a:solidFill>
              </a:rPr>
              <a:t> (All partner </a:t>
            </a:r>
            <a:r>
              <a:rPr lang="sl-SI" sz="2400" dirty="0" err="1">
                <a:solidFill>
                  <a:prstClr val="black"/>
                </a:solidFill>
              </a:rPr>
              <a:t>countries</a:t>
            </a:r>
            <a:r>
              <a:rPr lang="sl-SI" sz="2400" dirty="0">
                <a:solidFill>
                  <a:prstClr val="black"/>
                </a:solidFill>
              </a:rPr>
              <a:t>)</a:t>
            </a:r>
          </a:p>
          <a:p>
            <a:pPr marL="685800" lvl="1" indent="-228600">
              <a:spcBef>
                <a:spcPts val="500"/>
              </a:spcBef>
              <a:spcAft>
                <a:spcPts val="0"/>
              </a:spcAft>
              <a:buClrTx/>
              <a:buFont typeface="Courier New" panose="02070309020205020404" pitchFamily="49" charset="0"/>
              <a:buChar char="o"/>
            </a:pPr>
            <a:r>
              <a:rPr lang="sl-SI" sz="2400" dirty="0" err="1">
                <a:solidFill>
                  <a:prstClr val="black"/>
                </a:solidFill>
              </a:rPr>
              <a:t>Deliverable</a:t>
            </a:r>
            <a:r>
              <a:rPr lang="sl-SI" sz="2400" dirty="0">
                <a:solidFill>
                  <a:prstClr val="black"/>
                </a:solidFill>
              </a:rPr>
              <a:t> 3.1.2 – Map </a:t>
            </a:r>
            <a:r>
              <a:rPr lang="sl-SI" sz="2400" dirty="0" err="1">
                <a:solidFill>
                  <a:prstClr val="black"/>
                </a:solidFill>
              </a:rPr>
              <a:t>of</a:t>
            </a:r>
            <a:r>
              <a:rPr lang="sl-SI" sz="2400" dirty="0">
                <a:solidFill>
                  <a:prstClr val="black"/>
                </a:solidFill>
              </a:rPr>
              <a:t> </a:t>
            </a:r>
            <a:r>
              <a:rPr lang="sl-SI" sz="2400" dirty="0" err="1">
                <a:solidFill>
                  <a:prstClr val="black"/>
                </a:solidFill>
              </a:rPr>
              <a:t>networks</a:t>
            </a:r>
            <a:r>
              <a:rPr lang="sl-SI" sz="2400" dirty="0">
                <a:solidFill>
                  <a:prstClr val="black"/>
                </a:solidFill>
              </a:rPr>
              <a:t>, </a:t>
            </a:r>
            <a:r>
              <a:rPr lang="sl-SI" sz="2400" dirty="0" err="1">
                <a:solidFill>
                  <a:prstClr val="black"/>
                </a:solidFill>
              </a:rPr>
              <a:t>core</a:t>
            </a:r>
            <a:r>
              <a:rPr lang="sl-SI" sz="2400" dirty="0">
                <a:solidFill>
                  <a:prstClr val="black"/>
                </a:solidFill>
              </a:rPr>
              <a:t> </a:t>
            </a:r>
            <a:r>
              <a:rPr lang="sl-SI" sz="2400" dirty="0" err="1">
                <a:solidFill>
                  <a:prstClr val="black"/>
                </a:solidFill>
              </a:rPr>
              <a:t>observation</a:t>
            </a:r>
            <a:r>
              <a:rPr lang="sl-SI" sz="2400" dirty="0">
                <a:solidFill>
                  <a:prstClr val="black"/>
                </a:solidFill>
              </a:rPr>
              <a:t> </a:t>
            </a:r>
            <a:r>
              <a:rPr lang="sl-SI" sz="2400" dirty="0" err="1">
                <a:solidFill>
                  <a:prstClr val="black"/>
                </a:solidFill>
              </a:rPr>
              <a:t>stations</a:t>
            </a:r>
            <a:r>
              <a:rPr lang="sl-SI" sz="2400" dirty="0">
                <a:solidFill>
                  <a:prstClr val="black"/>
                </a:solidFill>
              </a:rPr>
              <a:t> (</a:t>
            </a:r>
            <a:r>
              <a:rPr lang="sl-SI" sz="2400" dirty="0" err="1">
                <a:solidFill>
                  <a:prstClr val="black"/>
                </a:solidFill>
              </a:rPr>
              <a:t>prepared</a:t>
            </a:r>
            <a:r>
              <a:rPr lang="sl-SI" sz="2400" dirty="0">
                <a:solidFill>
                  <a:prstClr val="black"/>
                </a:solidFill>
              </a:rPr>
              <a:t> </a:t>
            </a:r>
            <a:r>
              <a:rPr lang="sl-SI" sz="2400" dirty="0" err="1">
                <a:solidFill>
                  <a:prstClr val="black"/>
                </a:solidFill>
              </a:rPr>
              <a:t>by</a:t>
            </a:r>
            <a:r>
              <a:rPr lang="sl-SI" sz="2400" dirty="0">
                <a:solidFill>
                  <a:prstClr val="black"/>
                </a:solidFill>
              </a:rPr>
              <a:t> STASA </a:t>
            </a:r>
            <a:r>
              <a:rPr lang="sl-SI" sz="2400" dirty="0" err="1">
                <a:solidFill>
                  <a:prstClr val="black"/>
                </a:solidFill>
              </a:rPr>
              <a:t>based</a:t>
            </a:r>
            <a:r>
              <a:rPr lang="sl-SI" sz="2400" dirty="0">
                <a:solidFill>
                  <a:prstClr val="black"/>
                </a:solidFill>
              </a:rPr>
              <a:t> on </a:t>
            </a:r>
            <a:r>
              <a:rPr lang="sl-SI" sz="2400" dirty="0" err="1">
                <a:solidFill>
                  <a:prstClr val="black"/>
                </a:solidFill>
              </a:rPr>
              <a:t>the</a:t>
            </a:r>
            <a:r>
              <a:rPr lang="sl-SI" sz="2400" dirty="0">
                <a:solidFill>
                  <a:prstClr val="black"/>
                </a:solidFill>
              </a:rPr>
              <a:t> </a:t>
            </a:r>
            <a:r>
              <a:rPr lang="en-US" sz="2400" dirty="0">
                <a:solidFill>
                  <a:prstClr val="black"/>
                </a:solidFill>
              </a:rPr>
              <a:t>chapter </a:t>
            </a:r>
            <a:r>
              <a:rPr lang="sl-SI" sz="2400" dirty="0">
                <a:solidFill>
                  <a:prstClr val="black"/>
                </a:solidFill>
              </a:rPr>
              <a:t>„</a:t>
            </a:r>
            <a:r>
              <a:rPr lang="en-US" sz="2400" dirty="0">
                <a:solidFill>
                  <a:prstClr val="black"/>
                </a:solidFill>
              </a:rPr>
              <a:t>Stations for the Danube HIS“ </a:t>
            </a:r>
            <a:r>
              <a:rPr lang="sl-SI" sz="2400" dirty="0" err="1">
                <a:solidFill>
                  <a:prstClr val="black"/>
                </a:solidFill>
              </a:rPr>
              <a:t>of</a:t>
            </a:r>
            <a:r>
              <a:rPr lang="sl-SI" sz="2400" dirty="0">
                <a:solidFill>
                  <a:prstClr val="black"/>
                </a:solidFill>
              </a:rPr>
              <a:t> </a:t>
            </a:r>
            <a:r>
              <a:rPr lang="sl-SI" sz="2400" dirty="0" err="1">
                <a:solidFill>
                  <a:prstClr val="black"/>
                </a:solidFill>
              </a:rPr>
              <a:t>the</a:t>
            </a:r>
            <a:r>
              <a:rPr lang="sl-SI" sz="2400" dirty="0">
                <a:solidFill>
                  <a:prstClr val="black"/>
                </a:solidFill>
              </a:rPr>
              <a:t> </a:t>
            </a:r>
            <a:r>
              <a:rPr lang="sl-SI" sz="2400" dirty="0" err="1">
                <a:solidFill>
                  <a:prstClr val="black"/>
                </a:solidFill>
              </a:rPr>
              <a:t>Output</a:t>
            </a:r>
            <a:r>
              <a:rPr lang="sl-SI" sz="2400" dirty="0">
                <a:solidFill>
                  <a:prstClr val="black"/>
                </a:solidFill>
              </a:rPr>
              <a:t> 3.1 </a:t>
            </a:r>
            <a:r>
              <a:rPr lang="en-US" sz="2400" dirty="0">
                <a:solidFill>
                  <a:prstClr val="black"/>
                </a:solidFill>
              </a:rPr>
              <a:t>and</a:t>
            </a:r>
            <a:r>
              <a:rPr lang="sl-SI" sz="2400" dirty="0">
                <a:solidFill>
                  <a:prstClr val="black"/>
                </a:solidFill>
              </a:rPr>
              <a:t> </a:t>
            </a:r>
            <a:r>
              <a:rPr lang="en-US" sz="2400" dirty="0">
                <a:solidFill>
                  <a:prstClr val="black"/>
                </a:solidFill>
              </a:rPr>
              <a:t>ICPDR GIS system</a:t>
            </a:r>
            <a:r>
              <a:rPr lang="sl-SI" sz="2400" dirty="0">
                <a:solidFill>
                  <a:prstClr val="black"/>
                </a:solidFill>
              </a:rPr>
              <a:t>)</a:t>
            </a:r>
          </a:p>
          <a:p>
            <a:pPr marL="685800" lvl="1" indent="-228600">
              <a:spcBef>
                <a:spcPts val="500"/>
              </a:spcBef>
              <a:spcAft>
                <a:spcPts val="0"/>
              </a:spcAft>
              <a:buClrTx/>
              <a:buFont typeface="Courier New" panose="02070309020205020404" pitchFamily="49" charset="0"/>
              <a:buChar char="o"/>
            </a:pPr>
            <a:r>
              <a:rPr lang="sl-SI" sz="2400" dirty="0" err="1">
                <a:solidFill>
                  <a:prstClr val="black"/>
                </a:solidFill>
              </a:rPr>
              <a:t>Deliverable</a:t>
            </a:r>
            <a:r>
              <a:rPr lang="sl-SI" sz="2400" dirty="0">
                <a:solidFill>
                  <a:prstClr val="black"/>
                </a:solidFill>
              </a:rPr>
              <a:t> 3.1.3 – </a:t>
            </a:r>
            <a:r>
              <a:rPr lang="sl-SI" sz="2400" dirty="0" err="1">
                <a:solidFill>
                  <a:prstClr val="black"/>
                </a:solidFill>
              </a:rPr>
              <a:t>Evaluation</a:t>
            </a:r>
            <a:r>
              <a:rPr lang="sl-SI" sz="2400" dirty="0">
                <a:solidFill>
                  <a:prstClr val="black"/>
                </a:solidFill>
              </a:rPr>
              <a:t> </a:t>
            </a:r>
            <a:r>
              <a:rPr lang="sl-SI" sz="2400" dirty="0" err="1">
                <a:solidFill>
                  <a:prstClr val="black"/>
                </a:solidFill>
              </a:rPr>
              <a:t>report</a:t>
            </a:r>
            <a:r>
              <a:rPr lang="sl-SI" sz="2400" dirty="0">
                <a:solidFill>
                  <a:prstClr val="black"/>
                </a:solidFill>
              </a:rPr>
              <a:t> </a:t>
            </a:r>
            <a:r>
              <a:rPr lang="sl-SI" sz="2400" dirty="0" err="1">
                <a:solidFill>
                  <a:prstClr val="black"/>
                </a:solidFill>
              </a:rPr>
              <a:t>of</a:t>
            </a:r>
            <a:r>
              <a:rPr lang="sl-SI" sz="2400" dirty="0">
                <a:solidFill>
                  <a:prstClr val="black"/>
                </a:solidFill>
              </a:rPr>
              <a:t> </a:t>
            </a:r>
            <a:r>
              <a:rPr lang="sl-SI" sz="2400" dirty="0" err="1">
                <a:solidFill>
                  <a:prstClr val="black"/>
                </a:solidFill>
              </a:rPr>
              <a:t>questionnaire</a:t>
            </a:r>
            <a:r>
              <a:rPr lang="sl-SI" sz="2400" dirty="0">
                <a:solidFill>
                  <a:prstClr val="black"/>
                </a:solidFill>
              </a:rPr>
              <a:t> (</a:t>
            </a:r>
            <a:r>
              <a:rPr lang="sl-SI" sz="2400" dirty="0" err="1">
                <a:solidFill>
                  <a:prstClr val="black"/>
                </a:solidFill>
              </a:rPr>
              <a:t>prepared</a:t>
            </a:r>
            <a:r>
              <a:rPr lang="sl-SI" sz="2400" dirty="0">
                <a:solidFill>
                  <a:prstClr val="black"/>
                </a:solidFill>
              </a:rPr>
              <a:t> </a:t>
            </a:r>
            <a:r>
              <a:rPr lang="sl-SI" sz="2400" dirty="0" err="1">
                <a:solidFill>
                  <a:prstClr val="black"/>
                </a:solidFill>
              </a:rPr>
              <a:t>by</a:t>
            </a:r>
            <a:r>
              <a:rPr lang="sl-SI" sz="2400" dirty="0">
                <a:solidFill>
                  <a:prstClr val="black"/>
                </a:solidFill>
              </a:rPr>
              <a:t> UL)</a:t>
            </a:r>
          </a:p>
        </p:txBody>
      </p:sp>
    </p:spTree>
    <p:extLst>
      <p:ext uri="{BB962C8B-B14F-4D97-AF65-F5344CB8AC3E}">
        <p14:creationId xmlns:p14="http://schemas.microsoft.com/office/powerpoint/2010/main" val="260343684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Flood and ice forecasting system country factsheets </a:t>
            </a:r>
            <a:endParaRPr lang="sl-SI" dirty="0"/>
          </a:p>
        </p:txBody>
      </p:sp>
      <p:sp>
        <p:nvSpPr>
          <p:cNvPr id="5" name="Označba mesta vsebine 4"/>
          <p:cNvSpPr>
            <a:spLocks noGrp="1"/>
          </p:cNvSpPr>
          <p:nvPr>
            <p:ph idx="1"/>
          </p:nvPr>
        </p:nvSpPr>
        <p:spPr/>
        <p:txBody>
          <a:bodyPr/>
          <a:lstStyle/>
          <a:p>
            <a:r>
              <a:rPr lang="en-US" dirty="0"/>
              <a:t/>
            </a:r>
            <a:br>
              <a:rPr lang="en-US" dirty="0"/>
            </a:br>
            <a:r>
              <a:rPr lang="sl-SI" dirty="0" err="1" smtClean="0"/>
              <a:t>leading</a:t>
            </a:r>
            <a:r>
              <a:rPr lang="sl-SI" dirty="0" smtClean="0"/>
              <a:t> partner – </a:t>
            </a:r>
            <a:r>
              <a:rPr lang="sl-SI" dirty="0" err="1" smtClean="0"/>
              <a:t>University</a:t>
            </a:r>
            <a:r>
              <a:rPr lang="sl-SI" dirty="0" smtClean="0"/>
              <a:t> </a:t>
            </a:r>
            <a:r>
              <a:rPr lang="sl-SI" dirty="0" err="1" smtClean="0"/>
              <a:t>of</a:t>
            </a:r>
            <a:r>
              <a:rPr lang="sl-SI" dirty="0" smtClean="0"/>
              <a:t> Ljubljana</a:t>
            </a:r>
            <a:endParaRPr lang="sl-SI" dirty="0"/>
          </a:p>
          <a:p>
            <a:r>
              <a:rPr lang="en-US" dirty="0"/>
              <a:t>Flood and ice forecasting system country factsheets</a:t>
            </a:r>
            <a:endParaRPr lang="sl-SI" dirty="0" smtClean="0"/>
          </a:p>
          <a:p>
            <a:r>
              <a:rPr lang="sl-SI" dirty="0" err="1" smtClean="0"/>
              <a:t>Country</a:t>
            </a:r>
            <a:r>
              <a:rPr lang="sl-SI" dirty="0" smtClean="0"/>
              <a:t> </a:t>
            </a:r>
            <a:r>
              <a:rPr lang="sl-SI" dirty="0" err="1" smtClean="0"/>
              <a:t>reports</a:t>
            </a:r>
            <a:r>
              <a:rPr lang="sl-SI" dirty="0" smtClean="0"/>
              <a:t>, ISPRA </a:t>
            </a:r>
            <a:r>
              <a:rPr lang="sl-SI" dirty="0" err="1" smtClean="0"/>
              <a:t>and</a:t>
            </a:r>
            <a:r>
              <a:rPr lang="sl-SI" dirty="0" smtClean="0"/>
              <a:t> Sava </a:t>
            </a:r>
            <a:r>
              <a:rPr lang="sl-SI" dirty="0" err="1" smtClean="0"/>
              <a:t>River</a:t>
            </a:r>
            <a:r>
              <a:rPr lang="sl-SI" dirty="0" smtClean="0"/>
              <a:t> </a:t>
            </a:r>
            <a:r>
              <a:rPr lang="sl-SI" dirty="0" err="1" smtClean="0"/>
              <a:t>Basin</a:t>
            </a:r>
            <a:r>
              <a:rPr lang="sl-SI" dirty="0" smtClean="0"/>
              <a:t> </a:t>
            </a:r>
            <a:r>
              <a:rPr lang="sl-SI" dirty="0" err="1" smtClean="0"/>
              <a:t>report</a:t>
            </a:r>
            <a:endParaRPr lang="sl-SI" dirty="0" smtClean="0"/>
          </a:p>
          <a:p>
            <a:endParaRPr lang="sl-SI" dirty="0"/>
          </a:p>
          <a:p>
            <a:r>
              <a:rPr lang="sl-SI" dirty="0" err="1" smtClean="0"/>
              <a:t>Deliverable</a:t>
            </a:r>
            <a:r>
              <a:rPr lang="sl-SI" dirty="0" smtClean="0"/>
              <a:t>:</a:t>
            </a:r>
          </a:p>
          <a:p>
            <a:r>
              <a:rPr lang="sl-SI" dirty="0" smtClean="0"/>
              <a:t>3.1 </a:t>
            </a:r>
            <a:r>
              <a:rPr lang="en-US" dirty="0" smtClean="0"/>
              <a:t>Flood </a:t>
            </a:r>
            <a:r>
              <a:rPr lang="en-US" dirty="0"/>
              <a:t>and ice forecasting system country factsheets (All partner countries)</a:t>
            </a:r>
            <a:endParaRPr lang="sl-SI" dirty="0" smtClean="0"/>
          </a:p>
          <a:p>
            <a:endParaRPr lang="sl-SI" dirty="0" smtClean="0"/>
          </a:p>
          <a:p>
            <a:endParaRPr lang="sl-SI" dirty="0" smtClean="0"/>
          </a:p>
          <a:p>
            <a:endParaRPr lang="sl-SI" dirty="0"/>
          </a:p>
        </p:txBody>
      </p:sp>
    </p:spTree>
    <p:extLst>
      <p:ext uri="{BB962C8B-B14F-4D97-AF65-F5344CB8AC3E}">
        <p14:creationId xmlns:p14="http://schemas.microsoft.com/office/powerpoint/2010/main" val="367326846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pPr algn="ctr"/>
            <a:r>
              <a:rPr lang="en-US" dirty="0"/>
              <a:t>Number of stations considered in the Danube HIS </a:t>
            </a:r>
            <a:endParaRPr lang="sl-SI" dirty="0"/>
          </a:p>
        </p:txBody>
      </p:sp>
      <p:pic>
        <p:nvPicPr>
          <p:cNvPr id="4" name="Označba mesta vsebine 3"/>
          <p:cNvPicPr>
            <a:picLocks noGrp="1" noChangeAspect="1"/>
          </p:cNvPicPr>
          <p:nvPr>
            <p:ph idx="1"/>
          </p:nvPr>
        </p:nvPicPr>
        <p:blipFill>
          <a:blip r:embed="rId2"/>
          <a:stretch>
            <a:fillRect/>
          </a:stretch>
        </p:blipFill>
        <p:spPr>
          <a:xfrm>
            <a:off x="3954196" y="1846263"/>
            <a:ext cx="4604033" cy="4263592"/>
          </a:xfrm>
          <a:prstGeom prst="rect">
            <a:avLst/>
          </a:prstGeom>
        </p:spPr>
      </p:pic>
    </p:spTree>
    <p:extLst>
      <p:ext uri="{BB962C8B-B14F-4D97-AF65-F5344CB8AC3E}">
        <p14:creationId xmlns:p14="http://schemas.microsoft.com/office/powerpoint/2010/main" val="33899206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Slika 2"/>
          <p:cNvPicPr>
            <a:picLocks noChangeAspect="1"/>
          </p:cNvPicPr>
          <p:nvPr/>
        </p:nvPicPr>
        <p:blipFill>
          <a:blip r:embed="rId2"/>
          <a:stretch>
            <a:fillRect/>
          </a:stretch>
        </p:blipFill>
        <p:spPr>
          <a:xfrm>
            <a:off x="5498031" y="238941"/>
            <a:ext cx="5094139" cy="4203036"/>
          </a:xfrm>
          <a:prstGeom prst="rect">
            <a:avLst/>
          </a:prstGeom>
        </p:spPr>
      </p:pic>
      <p:pic>
        <p:nvPicPr>
          <p:cNvPr id="4" name="Slika 3"/>
          <p:cNvPicPr>
            <a:picLocks noChangeAspect="1"/>
          </p:cNvPicPr>
          <p:nvPr/>
        </p:nvPicPr>
        <p:blipFill>
          <a:blip r:embed="rId3"/>
          <a:stretch>
            <a:fillRect/>
          </a:stretch>
        </p:blipFill>
        <p:spPr>
          <a:xfrm>
            <a:off x="329783" y="3352602"/>
            <a:ext cx="4100137" cy="2898298"/>
          </a:xfrm>
          <a:prstGeom prst="rect">
            <a:avLst/>
          </a:prstGeom>
        </p:spPr>
      </p:pic>
      <p:pic>
        <p:nvPicPr>
          <p:cNvPr id="5" name="Slika 4"/>
          <p:cNvPicPr>
            <a:picLocks noChangeAspect="1"/>
          </p:cNvPicPr>
          <p:nvPr/>
        </p:nvPicPr>
        <p:blipFill>
          <a:blip r:embed="rId4"/>
          <a:stretch>
            <a:fillRect/>
          </a:stretch>
        </p:blipFill>
        <p:spPr>
          <a:xfrm>
            <a:off x="1103824" y="56489"/>
            <a:ext cx="4669905" cy="3296113"/>
          </a:xfrm>
          <a:prstGeom prst="rect">
            <a:avLst/>
          </a:prstGeom>
        </p:spPr>
      </p:pic>
    </p:spTree>
    <p:extLst>
      <p:ext uri="{BB962C8B-B14F-4D97-AF65-F5344CB8AC3E}">
        <p14:creationId xmlns:p14="http://schemas.microsoft.com/office/powerpoint/2010/main" val="23586668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normAutofit/>
          </a:bodyPr>
          <a:lstStyle/>
          <a:p>
            <a:r>
              <a:rPr lang="en-US" sz="3600" dirty="0" smtClean="0"/>
              <a:t>Travel </a:t>
            </a:r>
            <a:r>
              <a:rPr lang="en-US" sz="3600" dirty="0"/>
              <a:t>times of the highest floods between Passau and </a:t>
            </a:r>
            <a:r>
              <a:rPr lang="en-US" sz="3600" dirty="0" err="1"/>
              <a:t>Nagymaros</a:t>
            </a:r>
            <a:r>
              <a:rPr lang="en-US" sz="3600" dirty="0"/>
              <a:t>. (Source: </a:t>
            </a:r>
            <a:r>
              <a:rPr lang="en-US" sz="3600" dirty="0" err="1"/>
              <a:t>Pekárová</a:t>
            </a:r>
            <a:r>
              <a:rPr lang="en-US" sz="3600" dirty="0"/>
              <a:t> et al., 2018)</a:t>
            </a:r>
            <a:endParaRPr lang="sl-SI" sz="3600" dirty="0"/>
          </a:p>
        </p:txBody>
      </p:sp>
      <p:pic>
        <p:nvPicPr>
          <p:cNvPr id="4" name="Slika 3"/>
          <p:cNvPicPr>
            <a:picLocks noChangeAspect="1"/>
          </p:cNvPicPr>
          <p:nvPr/>
        </p:nvPicPr>
        <p:blipFill>
          <a:blip r:embed="rId2"/>
          <a:stretch>
            <a:fillRect/>
          </a:stretch>
        </p:blipFill>
        <p:spPr>
          <a:xfrm>
            <a:off x="3215047" y="1833762"/>
            <a:ext cx="7598212" cy="4207274"/>
          </a:xfrm>
          <a:prstGeom prst="rect">
            <a:avLst/>
          </a:prstGeom>
        </p:spPr>
      </p:pic>
    </p:spTree>
    <p:extLst>
      <p:ext uri="{BB962C8B-B14F-4D97-AF65-F5344CB8AC3E}">
        <p14:creationId xmlns:p14="http://schemas.microsoft.com/office/powerpoint/2010/main" val="237030520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normAutofit/>
          </a:bodyPr>
          <a:lstStyle/>
          <a:p>
            <a:r>
              <a:rPr lang="en-US" sz="2400" dirty="0"/>
              <a:t>The lead time between the forecast and the event is extremely important for implementing various measures of protection and </a:t>
            </a:r>
            <a:r>
              <a:rPr lang="en-US" sz="2400" dirty="0" smtClean="0"/>
              <a:t>defense </a:t>
            </a:r>
            <a:r>
              <a:rPr lang="en-US" sz="2400" dirty="0"/>
              <a:t>against floods. The development and efforts of the services focus on prolonging the lead time using state-of-the-art information technology </a:t>
            </a:r>
            <a:endParaRPr lang="sl-SI" sz="2400" dirty="0"/>
          </a:p>
        </p:txBody>
      </p:sp>
      <p:pic>
        <p:nvPicPr>
          <p:cNvPr id="3" name="Slika 2"/>
          <p:cNvPicPr>
            <a:picLocks noChangeAspect="1"/>
          </p:cNvPicPr>
          <p:nvPr/>
        </p:nvPicPr>
        <p:blipFill>
          <a:blip r:embed="rId2"/>
          <a:stretch>
            <a:fillRect/>
          </a:stretch>
        </p:blipFill>
        <p:spPr>
          <a:xfrm>
            <a:off x="3245527" y="1770611"/>
            <a:ext cx="6698893" cy="4152207"/>
          </a:xfrm>
          <a:prstGeom prst="rect">
            <a:avLst/>
          </a:prstGeom>
        </p:spPr>
      </p:pic>
    </p:spTree>
    <p:extLst>
      <p:ext uri="{BB962C8B-B14F-4D97-AF65-F5344CB8AC3E}">
        <p14:creationId xmlns:p14="http://schemas.microsoft.com/office/powerpoint/2010/main" val="2329422227"/>
      </p:ext>
    </p:extLst>
  </p:cSld>
  <p:clrMapOvr>
    <a:masterClrMapping/>
  </p:clrMapOvr>
</p:sld>
</file>

<file path=ppt/theme/theme1.xml><?xml version="1.0" encoding="utf-8"?>
<a:theme xmlns:a="http://schemas.openxmlformats.org/drawingml/2006/main" name="Retrospect">
  <a:themeElements>
    <a:clrScheme name="Green">
      <a:dk1>
        <a:sysClr val="windowText" lastClr="000000"/>
      </a:dk1>
      <a:lt1>
        <a:sysClr val="window" lastClr="FFFFFF"/>
      </a:lt1>
      <a:dk2>
        <a:srgbClr val="455F51"/>
      </a:dk2>
      <a:lt2>
        <a:srgbClr val="E3DED1"/>
      </a:lt2>
      <a:accent1>
        <a:srgbClr val="549E39"/>
      </a:accent1>
      <a:accent2>
        <a:srgbClr val="8AB833"/>
      </a:accent2>
      <a:accent3>
        <a:srgbClr val="C0CF3A"/>
      </a:accent3>
      <a:accent4>
        <a:srgbClr val="029676"/>
      </a:accent4>
      <a:accent5>
        <a:srgbClr val="4AB5C4"/>
      </a:accent5>
      <a:accent6>
        <a:srgbClr val="0989B1"/>
      </a:accent6>
      <a:hlink>
        <a:srgbClr val="6B9F25"/>
      </a:hlink>
      <a:folHlink>
        <a:srgbClr val="BA6906"/>
      </a:folHlink>
    </a:clrScheme>
    <a:fontScheme name="Retrospect">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3F1AAB62-24C6-49D2-8E01-B56FAC9A3DCD}"/>
    </a:ext>
  </a:extLst>
</a:theme>
</file>

<file path=docProps/app.xml><?xml version="1.0" encoding="utf-8"?>
<Properties xmlns="http://schemas.openxmlformats.org/officeDocument/2006/extended-properties" xmlns:vt="http://schemas.openxmlformats.org/officeDocument/2006/docPropsVTypes">
  <Template>Facet</Template>
  <TotalTime>39088</TotalTime>
  <Words>833</Words>
  <Application>Microsoft Office PowerPoint</Application>
  <PresentationFormat>Širokozaslonsko</PresentationFormat>
  <Paragraphs>46</Paragraphs>
  <Slides>14</Slides>
  <Notes>0</Notes>
  <HiddenSlides>0</HiddenSlides>
  <MMClips>0</MMClips>
  <ScaleCrop>false</ScaleCrop>
  <HeadingPairs>
    <vt:vector size="6" baseType="variant">
      <vt:variant>
        <vt:lpstr>Uporabljene pisave</vt:lpstr>
      </vt:variant>
      <vt:variant>
        <vt:i4>8</vt:i4>
      </vt:variant>
      <vt:variant>
        <vt:lpstr>Tema</vt:lpstr>
      </vt:variant>
      <vt:variant>
        <vt:i4>1</vt:i4>
      </vt:variant>
      <vt:variant>
        <vt:lpstr>Naslovi diapozitivov</vt:lpstr>
      </vt:variant>
      <vt:variant>
        <vt:i4>14</vt:i4>
      </vt:variant>
    </vt:vector>
  </HeadingPairs>
  <TitlesOfParts>
    <vt:vector size="23" baseType="lpstr">
      <vt:lpstr>&amp;quot</vt:lpstr>
      <vt:lpstr>Arial</vt:lpstr>
      <vt:lpstr>Calibri</vt:lpstr>
      <vt:lpstr>Calibri Light</vt:lpstr>
      <vt:lpstr>Courier New</vt:lpstr>
      <vt:lpstr>Montserrat-Bold</vt:lpstr>
      <vt:lpstr>Times New Roman</vt:lpstr>
      <vt:lpstr>Wingdings</vt:lpstr>
      <vt:lpstr>Retrospect</vt:lpstr>
      <vt:lpstr>OVERLOOK ON THE DANUBE RIVER BASIN HYDROLOGICAL FORECAST  (DARREFORT PROJECT)</vt:lpstr>
      <vt:lpstr>Introduction</vt:lpstr>
      <vt:lpstr>Objectives</vt:lpstr>
      <vt:lpstr>WP 3 Evaluation of forecasting</vt:lpstr>
      <vt:lpstr>Flood and ice forecasting system country factsheets </vt:lpstr>
      <vt:lpstr>Number of stations considered in the Danube HIS </vt:lpstr>
      <vt:lpstr>PowerPointova predstavitev</vt:lpstr>
      <vt:lpstr>Travel times of the highest floods between Passau and Nagymaros. (Source: Pekárová et al., 2018)</vt:lpstr>
      <vt:lpstr>The lead time between the forecast and the event is extremely important for implementing various measures of protection and defense against floods. The development and efforts of the services focus on prolonging the lead time using state-of-the-art information technology </vt:lpstr>
      <vt:lpstr>PowerPointova predstavitev</vt:lpstr>
      <vt:lpstr>Questions:</vt:lpstr>
      <vt:lpstr>PowerPointova predstavitev</vt:lpstr>
      <vt:lpstr>PowerPointova predstavitev</vt:lpstr>
      <vt:lpstr>Thank you for your attention.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Sapač, Klaudija</dc:creator>
  <cp:lastModifiedBy>Brilly, Mitja</cp:lastModifiedBy>
  <cp:revision>47</cp:revision>
  <dcterms:created xsi:type="dcterms:W3CDTF">2019-11-04T05:39:50Z</dcterms:created>
  <dcterms:modified xsi:type="dcterms:W3CDTF">2019-11-06T11:45:04Z</dcterms:modified>
</cp:coreProperties>
</file>