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7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8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37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642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51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45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18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59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3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5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7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3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7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9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8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8A279B4-F072-4F9A-8449-A0DAB55C97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F0C36-A724-40A9-A069-4EA0E839C7E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84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  <p:sldLayoutId id="214748385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5841" y="1658680"/>
            <a:ext cx="11224399" cy="1839432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Розклад занять</a:t>
            </a:r>
            <a:br>
              <a:rPr lang="uk-UA" sz="3600" b="1" dirty="0" smtClean="0"/>
            </a:br>
            <a:r>
              <a:rPr lang="uk-UA" sz="2700" dirty="0" smtClean="0"/>
              <a:t>аспірантів </a:t>
            </a:r>
            <a:r>
              <a:rPr lang="uk-UA" sz="2700" dirty="0" smtClean="0"/>
              <a:t>І </a:t>
            </a:r>
            <a:r>
              <a:rPr lang="uk-UA" sz="2700" dirty="0" smtClean="0"/>
              <a:t>року </a:t>
            </a:r>
            <a:r>
              <a:rPr lang="uk-UA" sz="2700" dirty="0" smtClean="0"/>
              <a:t>навчання </a:t>
            </a:r>
            <a:br>
              <a:rPr lang="uk-UA" sz="2700" dirty="0" smtClean="0"/>
            </a:br>
            <a:r>
              <a:rPr lang="uk-UA" sz="2700" dirty="0" smtClean="0"/>
              <a:t>Українського </a:t>
            </a:r>
            <a:r>
              <a:rPr lang="uk-UA" sz="2700" dirty="0" smtClean="0"/>
              <a:t>гідрометеорологічного інституту</a:t>
            </a:r>
            <a:br>
              <a:rPr lang="uk-UA" sz="2700" dirty="0" smtClean="0"/>
            </a:br>
            <a:r>
              <a:rPr lang="uk-UA" sz="2700" dirty="0" smtClean="0"/>
              <a:t>на друге півріччя </a:t>
            </a:r>
            <a:r>
              <a:rPr lang="uk-UA" sz="2700" dirty="0" smtClean="0"/>
              <a:t>2023-2024 </a:t>
            </a:r>
            <a:r>
              <a:rPr lang="uk-UA" sz="2700" dirty="0" smtClean="0"/>
              <a:t>навчального року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1800" dirty="0" smtClean="0"/>
              <a:t>Заняття відбуватимуть</a:t>
            </a:r>
            <a:r>
              <a:rPr lang="en-US" sz="1800" dirty="0" smtClean="0"/>
              <a:t>c</a:t>
            </a:r>
            <a:r>
              <a:rPr lang="uk-UA" sz="1800" dirty="0" smtClean="0"/>
              <a:t>я </a:t>
            </a:r>
            <a:r>
              <a:rPr lang="en-US" sz="1800" dirty="0" smtClean="0"/>
              <a:t>online</a:t>
            </a:r>
            <a:r>
              <a:rPr lang="uk-UA" sz="1800" dirty="0" smtClean="0"/>
              <a:t> з використанням платформи </a:t>
            </a:r>
            <a:r>
              <a:rPr lang="en-US" sz="1800" dirty="0" smtClean="0"/>
              <a:t>ZOOM</a:t>
            </a:r>
            <a:r>
              <a:rPr lang="uk-UA" sz="1800" dirty="0" smtClean="0"/>
              <a:t> або </a:t>
            </a:r>
            <a:r>
              <a:rPr lang="en-US" sz="1800" dirty="0" err="1" smtClean="0"/>
              <a:t>GoogleMeet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uk-UA" sz="2700" cap="all" dirty="0" smtClean="0"/>
              <a:t>Цикл </a:t>
            </a:r>
            <a:r>
              <a:rPr lang="uk-UA" sz="2700" cap="all" dirty="0" smtClean="0"/>
              <a:t>професійної підготовки</a:t>
            </a:r>
            <a:r>
              <a:rPr lang="uk-UA" sz="3200" cap="all" dirty="0" smtClean="0"/>
              <a:t/>
            </a:r>
            <a:br>
              <a:rPr lang="uk-UA" sz="3200" cap="all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endParaRPr lang="en-US" sz="3200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941390"/>
              </p:ext>
            </p:extLst>
          </p:nvPr>
        </p:nvGraphicFramePr>
        <p:xfrm>
          <a:off x="195398" y="2278844"/>
          <a:ext cx="11925291" cy="452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287">
                  <a:extLst>
                    <a:ext uri="{9D8B030D-6E8A-4147-A177-3AD203B41FA5}">
                      <a16:colId xmlns:a16="http://schemas.microsoft.com/office/drawing/2014/main" val="1541768193"/>
                    </a:ext>
                  </a:extLst>
                </a:gridCol>
                <a:gridCol w="2409703">
                  <a:extLst>
                    <a:ext uri="{9D8B030D-6E8A-4147-A177-3AD203B41FA5}">
                      <a16:colId xmlns:a16="http://schemas.microsoft.com/office/drawing/2014/main" val="4245961890"/>
                    </a:ext>
                  </a:extLst>
                </a:gridCol>
                <a:gridCol w="1928813">
                  <a:extLst>
                    <a:ext uri="{9D8B030D-6E8A-4147-A177-3AD203B41FA5}">
                      <a16:colId xmlns:a16="http://schemas.microsoft.com/office/drawing/2014/main" val="427484285"/>
                    </a:ext>
                  </a:extLst>
                </a:gridCol>
                <a:gridCol w="1171577">
                  <a:extLst>
                    <a:ext uri="{9D8B030D-6E8A-4147-A177-3AD203B41FA5}">
                      <a16:colId xmlns:a16="http://schemas.microsoft.com/office/drawing/2014/main" val="3443518158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922745833"/>
                    </a:ext>
                  </a:extLst>
                </a:gridCol>
                <a:gridCol w="1039333">
                  <a:extLst>
                    <a:ext uri="{9D8B030D-6E8A-4147-A177-3AD203B41FA5}">
                      <a16:colId xmlns:a16="http://schemas.microsoft.com/office/drawing/2014/main" val="2431917806"/>
                    </a:ext>
                  </a:extLst>
                </a:gridCol>
                <a:gridCol w="1560992">
                  <a:extLst>
                    <a:ext uri="{9D8B030D-6E8A-4147-A177-3AD203B41FA5}">
                      <a16:colId xmlns:a16="http://schemas.microsoft.com/office/drawing/2014/main" val="2356261514"/>
                    </a:ext>
                  </a:extLst>
                </a:gridCol>
                <a:gridCol w="1100138">
                  <a:extLst>
                    <a:ext uri="{9D8B030D-6E8A-4147-A177-3AD203B41FA5}">
                      <a16:colId xmlns:a16="http://schemas.microsoft.com/office/drawing/2014/main" val="267905959"/>
                    </a:ext>
                  </a:extLst>
                </a:gridCol>
                <a:gridCol w="1219323">
                  <a:extLst>
                    <a:ext uri="{9D8B030D-6E8A-4147-A177-3AD203B41FA5}">
                      <a16:colId xmlns:a16="http://schemas.microsoft.com/office/drawing/2014/main" val="4270559566"/>
                    </a:ext>
                  </a:extLst>
                </a:gridCol>
              </a:tblGrid>
              <a:tr h="811758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</a:p>
                    <a:p>
                      <a:r>
                        <a:rPr lang="uk-UA" dirty="0" smtClean="0"/>
                        <a:t>з/п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</a:p>
                    <a:p>
                      <a:r>
                        <a:rPr lang="uk-UA" dirty="0" smtClean="0"/>
                        <a:t>дисципліни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uk-UA" dirty="0" smtClean="0"/>
                        <a:t>Викладач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uk-UA" sz="1400" dirty="0" smtClean="0"/>
                        <a:t>Понеділок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uk-UA" sz="1400" dirty="0" smtClean="0"/>
                        <a:t>Вівторок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uk-UA" sz="1400" dirty="0" smtClean="0"/>
                        <a:t>Середа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uk-UA" sz="1400" dirty="0" smtClean="0"/>
                        <a:t>Четвер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uk-UA" sz="1400" dirty="0" smtClean="0"/>
                        <a:t>П</a:t>
                      </a:r>
                      <a:r>
                        <a:rPr lang="en-US" sz="1400" dirty="0" smtClean="0"/>
                        <a:t>’</a:t>
                      </a:r>
                      <a:r>
                        <a:rPr lang="uk-UA" sz="1400" dirty="0" err="1" smtClean="0"/>
                        <a:t>ятниця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 smtClean="0"/>
                        <a:t>Дата</a:t>
                      </a:r>
                    </a:p>
                    <a:p>
                      <a:r>
                        <a:rPr lang="uk-UA" sz="1500" dirty="0" smtClean="0"/>
                        <a:t>складання</a:t>
                      </a:r>
                    </a:p>
                    <a:p>
                      <a:r>
                        <a:rPr lang="uk-UA" sz="1500" dirty="0" smtClean="0"/>
                        <a:t>іспиту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058795"/>
                  </a:ext>
                </a:extLst>
              </a:tr>
              <a:tr h="1292800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err="1" smtClean="0"/>
                        <a:t>Іноземна</a:t>
                      </a:r>
                      <a:r>
                        <a:rPr lang="ru-RU" sz="1500" b="1" dirty="0" smtClean="0"/>
                        <a:t> </a:t>
                      </a:r>
                      <a:r>
                        <a:rPr lang="ru-RU" sz="1500" b="1" dirty="0" err="1" smtClean="0"/>
                        <a:t>мова</a:t>
                      </a:r>
                      <a:r>
                        <a:rPr lang="ru-RU" sz="1500" b="1" dirty="0" smtClean="0"/>
                        <a:t> </a:t>
                      </a:r>
                      <a:r>
                        <a:rPr lang="ru-RU" sz="1500" b="1" dirty="0" err="1" smtClean="0"/>
                        <a:t>професійного</a:t>
                      </a:r>
                      <a:r>
                        <a:rPr lang="ru-RU" sz="1500" b="1" dirty="0" smtClean="0"/>
                        <a:t> </a:t>
                      </a:r>
                      <a:r>
                        <a:rPr lang="ru-RU" sz="1500" b="1" dirty="0" err="1" smtClean="0"/>
                        <a:t>спрямування</a:t>
                      </a:r>
                      <a:r>
                        <a:rPr lang="ru-RU" sz="1500" b="1" dirty="0" smtClean="0"/>
                        <a:t> для </a:t>
                      </a:r>
                      <a:r>
                        <a:rPr lang="ru-RU" sz="1500" b="1" dirty="0" err="1" smtClean="0"/>
                        <a:t>підготовки</a:t>
                      </a:r>
                      <a:r>
                        <a:rPr lang="ru-RU" sz="1500" b="1" dirty="0" smtClean="0"/>
                        <a:t> </a:t>
                      </a:r>
                      <a:r>
                        <a:rPr lang="ru-RU" sz="1500" b="1" dirty="0" err="1" smtClean="0"/>
                        <a:t>аспірантів</a:t>
                      </a:r>
                      <a:r>
                        <a:rPr lang="ru-RU" sz="1500" b="1" dirty="0" smtClean="0"/>
                        <a:t> до </a:t>
                      </a:r>
                      <a:r>
                        <a:rPr lang="ru-RU" sz="1500" b="1" dirty="0" err="1" smtClean="0"/>
                        <a:t>рівня</a:t>
                      </a:r>
                      <a:r>
                        <a:rPr lang="ru-RU" sz="1500" b="1" dirty="0" smtClean="0"/>
                        <a:t> С1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b="1" dirty="0" err="1" smtClean="0"/>
                        <a:t>Снєгірьова</a:t>
                      </a:r>
                      <a:r>
                        <a:rPr lang="uk-UA" sz="1500" b="1" dirty="0" smtClean="0"/>
                        <a:t> Є.О.</a:t>
                      </a:r>
                    </a:p>
                    <a:p>
                      <a:r>
                        <a:rPr lang="uk-UA" sz="1500" b="1" dirty="0" smtClean="0"/>
                        <a:t>к. </a:t>
                      </a:r>
                      <a:r>
                        <a:rPr lang="uk-UA" sz="1500" b="1" dirty="0" err="1" smtClean="0"/>
                        <a:t>філол</a:t>
                      </a:r>
                      <a:r>
                        <a:rPr lang="uk-UA" sz="1500" b="1" dirty="0" smtClean="0"/>
                        <a:t>. н., доцент</a:t>
                      </a:r>
                    </a:p>
                    <a:p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u="sng" dirty="0" smtClean="0"/>
                        <a:t>16.01</a:t>
                      </a:r>
                      <a:r>
                        <a:rPr lang="en-US" sz="1200" u="sng" dirty="0" smtClean="0"/>
                        <a:t>-</a:t>
                      </a:r>
                      <a:r>
                        <a:rPr lang="uk-UA" sz="1200" u="sng" dirty="0" smtClean="0"/>
                        <a:t>04.06</a:t>
                      </a:r>
                      <a:endParaRPr lang="en-US" sz="1200" u="sng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aseline="0" dirty="0" smtClean="0"/>
                        <a:t>09</a:t>
                      </a:r>
                      <a:r>
                        <a:rPr lang="uk-UA" sz="1200" baseline="30000" dirty="0" smtClean="0"/>
                        <a:t>4</a:t>
                      </a:r>
                      <a:r>
                        <a:rPr lang="en-US" sz="1200" baseline="30000" dirty="0" smtClean="0"/>
                        <a:t>0_</a:t>
                      </a:r>
                      <a:r>
                        <a:rPr lang="en-US" sz="1200" baseline="0" dirty="0" smtClean="0"/>
                        <a:t>11</a:t>
                      </a:r>
                      <a:r>
                        <a:rPr lang="uk-UA" sz="1200" baseline="30000" dirty="0" smtClean="0"/>
                        <a:t>0</a:t>
                      </a:r>
                      <a:r>
                        <a:rPr lang="en-US" sz="1200" baseline="30000" dirty="0" smtClean="0"/>
                        <a:t>0</a:t>
                      </a:r>
                      <a:endParaRPr lang="uk-UA" sz="1200" baseline="30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  <a:r>
                        <a:rPr lang="uk-UA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0_</a:t>
                      </a:r>
                      <a:r>
                        <a:rPr lang="en-US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</a:t>
                      </a:r>
                      <a:r>
                        <a:rPr lang="en-US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  <a:p>
                      <a:r>
                        <a:rPr lang="uk-UA" sz="1200" b="1" dirty="0" smtClean="0"/>
                        <a:t>Практичні заняття</a:t>
                      </a:r>
                      <a:endParaRPr lang="en-US" sz="1200" b="1" dirty="0" smtClean="0"/>
                    </a:p>
                    <a:p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u="sng" dirty="0" smtClean="0"/>
                        <a:t>19.01</a:t>
                      </a:r>
                      <a:r>
                        <a:rPr lang="en-US" sz="1200" u="sng" dirty="0" smtClean="0"/>
                        <a:t>-</a:t>
                      </a:r>
                      <a:r>
                        <a:rPr lang="uk-UA" sz="1200" u="sng" dirty="0" smtClean="0"/>
                        <a:t>31.05</a:t>
                      </a:r>
                      <a:endParaRPr lang="en-US" sz="1200" u="sng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</a:t>
                      </a:r>
                      <a:r>
                        <a:rPr lang="uk-UA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0_</a:t>
                      </a:r>
                      <a:r>
                        <a:rPr lang="en-US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</a:t>
                      </a:r>
                      <a:r>
                        <a:rPr lang="en-US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</a:t>
                      </a:r>
                    </a:p>
                    <a:p>
                      <a:r>
                        <a:rPr lang="uk-UA" sz="1200" b="1" dirty="0" smtClean="0"/>
                        <a:t>Практичні заняття</a:t>
                      </a:r>
                      <a:endParaRPr lang="en-US" sz="1200" b="1" dirty="0" smtClean="0"/>
                    </a:p>
                    <a:p>
                      <a:endParaRPr lang="uk-UA" sz="1200" b="1" dirty="0" smtClean="0"/>
                    </a:p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516415"/>
                  </a:ext>
                </a:extLst>
              </a:tr>
              <a:tr h="769864"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b="1" dirty="0" smtClean="0"/>
                    </a:p>
                    <a:p>
                      <a:r>
                        <a:rPr lang="ru-RU" sz="1500" b="1" dirty="0" err="1" smtClean="0"/>
                        <a:t>Філософія</a:t>
                      </a:r>
                      <a:r>
                        <a:rPr lang="ru-RU" sz="1500" b="1" dirty="0" smtClean="0"/>
                        <a:t> 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b="1" dirty="0" err="1" smtClean="0"/>
                        <a:t>Суходуб</a:t>
                      </a:r>
                      <a:r>
                        <a:rPr lang="uk-UA" sz="1500" b="1" dirty="0" smtClean="0"/>
                        <a:t> Т.Д.</a:t>
                      </a:r>
                    </a:p>
                    <a:p>
                      <a:r>
                        <a:rPr lang="uk-UA" sz="1500" b="1" dirty="0" smtClean="0"/>
                        <a:t>к. </a:t>
                      </a:r>
                      <a:r>
                        <a:rPr lang="uk-UA" sz="1500" b="1" dirty="0" err="1" smtClean="0"/>
                        <a:t>філос</a:t>
                      </a:r>
                      <a:r>
                        <a:rPr lang="uk-UA" sz="1500" b="1" dirty="0" smtClean="0"/>
                        <a:t>. н., доцент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u="sng" dirty="0" smtClean="0"/>
                        <a:t>22.01</a:t>
                      </a:r>
                      <a:r>
                        <a:rPr lang="en-US" sz="1200" u="sng" dirty="0" smtClean="0"/>
                        <a:t>-</a:t>
                      </a:r>
                      <a:r>
                        <a:rPr lang="uk-UA" sz="1200" u="sng" dirty="0" smtClean="0"/>
                        <a:t>03.06</a:t>
                      </a:r>
                      <a:endParaRPr lang="en-US" sz="1200" u="sng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uk-UA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r>
                        <a:rPr lang="uk-UA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00</a:t>
                      </a:r>
                      <a:r>
                        <a:rPr lang="en-US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_</a:t>
                      </a:r>
                      <a:r>
                        <a:rPr lang="en-US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uk-UA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uk-UA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00</a:t>
                      </a:r>
                      <a:endParaRPr lang="en-US" sz="1200" baseline="300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uk-UA" sz="1200" b="1" dirty="0" smtClean="0"/>
                        <a:t>Семінарські заняття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u="sng" dirty="0" smtClean="0"/>
                        <a:t>17</a:t>
                      </a:r>
                      <a:r>
                        <a:rPr lang="en-US" sz="1200" u="sng" dirty="0" smtClean="0"/>
                        <a:t>.</a:t>
                      </a:r>
                      <a:r>
                        <a:rPr lang="uk-UA" sz="1200" u="sng" dirty="0" smtClean="0"/>
                        <a:t>01</a:t>
                      </a:r>
                      <a:r>
                        <a:rPr lang="en-US" sz="1200" u="sng" dirty="0" smtClean="0"/>
                        <a:t>-</a:t>
                      </a:r>
                      <a:r>
                        <a:rPr lang="uk-UA" sz="1200" u="sng" dirty="0" smtClean="0"/>
                        <a:t>05.06</a:t>
                      </a:r>
                      <a:endParaRPr lang="en-US" sz="1200" u="sng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uk-UA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r>
                        <a:rPr lang="uk-UA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r>
                        <a:rPr lang="en-US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0_</a:t>
                      </a:r>
                      <a:r>
                        <a:rPr lang="en-US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uk-UA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uk-UA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US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US" sz="1200" baseline="300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uk-UA" sz="1200" b="1" dirty="0" smtClean="0"/>
                        <a:t>Лекції</a:t>
                      </a:r>
                      <a:endParaRPr lang="en-US" sz="1200" b="1" dirty="0" smtClean="0"/>
                    </a:p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b="1" u="non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820041"/>
                  </a:ext>
                </a:extLst>
              </a:tr>
              <a:tr h="791129">
                <a:tc>
                  <a:txBody>
                    <a:bodyPr/>
                    <a:lstStyle/>
                    <a:p>
                      <a:r>
                        <a:rPr lang="uk-U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b="1" dirty="0" err="1" smtClean="0"/>
                        <a:t>Методологія</a:t>
                      </a:r>
                      <a:r>
                        <a:rPr lang="ru-RU" sz="1500" b="1" dirty="0" smtClean="0"/>
                        <a:t> та </a:t>
                      </a:r>
                      <a:r>
                        <a:rPr lang="ru-RU" sz="1500" b="1" dirty="0" err="1" smtClean="0"/>
                        <a:t>організація</a:t>
                      </a:r>
                      <a:r>
                        <a:rPr lang="ru-RU" sz="1500" b="1" dirty="0" smtClean="0"/>
                        <a:t> </a:t>
                      </a:r>
                      <a:r>
                        <a:rPr lang="ru-RU" sz="1500" b="1" dirty="0" err="1" smtClean="0"/>
                        <a:t>роботи</a:t>
                      </a:r>
                      <a:r>
                        <a:rPr lang="ru-RU" sz="1500" b="1" dirty="0" smtClean="0"/>
                        <a:t> над </a:t>
                      </a:r>
                      <a:r>
                        <a:rPr lang="ru-RU" sz="1500" b="1" dirty="0" err="1" smtClean="0"/>
                        <a:t>дисертацією</a:t>
                      </a:r>
                      <a:r>
                        <a:rPr lang="ru-RU" sz="1500" b="1" dirty="0" smtClean="0"/>
                        <a:t> </a:t>
                      </a:r>
                      <a:r>
                        <a:rPr lang="ru-RU" sz="1500" b="1" dirty="0" err="1" smtClean="0"/>
                        <a:t>PhD</a:t>
                      </a:r>
                      <a:r>
                        <a:rPr lang="ru-RU" sz="1500" b="1" dirty="0" smtClean="0"/>
                        <a:t> в </a:t>
                      </a:r>
                      <a:r>
                        <a:rPr lang="ru-RU" sz="1500" b="1" dirty="0" err="1" smtClean="0"/>
                        <a:t>галузі</a:t>
                      </a:r>
                      <a:r>
                        <a:rPr lang="ru-RU" sz="1500" b="1" dirty="0" smtClean="0"/>
                        <a:t> </a:t>
                      </a:r>
                      <a:r>
                        <a:rPr lang="ru-RU" sz="1500" b="1" dirty="0" err="1" smtClean="0"/>
                        <a:t>природничих</a:t>
                      </a:r>
                      <a:r>
                        <a:rPr lang="ru-RU" sz="1500" b="1" dirty="0" smtClean="0"/>
                        <a:t> наук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b="1" dirty="0" smtClean="0"/>
                        <a:t>Балабух В.О.</a:t>
                      </a:r>
                    </a:p>
                    <a:p>
                      <a:r>
                        <a:rPr lang="uk-UA" sz="1500" b="1" dirty="0" err="1" smtClean="0"/>
                        <a:t>к.геогр.н</a:t>
                      </a:r>
                      <a:r>
                        <a:rPr lang="uk-UA" sz="1500" b="1" dirty="0" smtClean="0"/>
                        <a:t>.,</a:t>
                      </a:r>
                    </a:p>
                    <a:p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u="sng" dirty="0" smtClean="0"/>
                        <a:t>18</a:t>
                      </a:r>
                      <a:r>
                        <a:rPr lang="en-US" sz="1200" u="sng" dirty="0" smtClean="0"/>
                        <a:t>.</a:t>
                      </a:r>
                      <a:r>
                        <a:rPr lang="uk-UA" sz="1200" u="sng" dirty="0" smtClean="0"/>
                        <a:t>01</a:t>
                      </a:r>
                      <a:r>
                        <a:rPr lang="en-US" sz="1200" u="sng" dirty="0" smtClean="0"/>
                        <a:t>-</a:t>
                      </a:r>
                      <a:r>
                        <a:rPr lang="uk-UA" sz="1200" u="sng" dirty="0" smtClean="0"/>
                        <a:t>30.05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uk-UA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r>
                        <a:rPr lang="uk-UA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00</a:t>
                      </a:r>
                      <a:r>
                        <a:rPr lang="en-US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_</a:t>
                      </a:r>
                      <a:r>
                        <a:rPr lang="en-US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uk-UA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uk-UA" sz="1200" baseline="30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n-US" sz="1200" baseline="300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 smtClean="0"/>
                        <a:t>Лекції </a:t>
                      </a:r>
                      <a:r>
                        <a:rPr lang="uk-UA" sz="1200" b="0" dirty="0" smtClean="0"/>
                        <a:t>(чисельник)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 smtClean="0"/>
                        <a:t>Практичні</a:t>
                      </a:r>
                      <a:r>
                        <a:rPr lang="uk-UA" sz="1200" b="1" baseline="0" dirty="0" smtClean="0"/>
                        <a:t> заняття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baseline="0" dirty="0" smtClean="0"/>
                        <a:t>(знаменник)</a:t>
                      </a:r>
                      <a:endParaRPr lang="en-US" sz="1200" b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6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/>
                        <a:t>07.06.2024</a:t>
                      </a:r>
                    </a:p>
                    <a:p>
                      <a:endParaRPr lang="uk-UA" sz="1600" b="1" u="none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358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2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433" y="1406666"/>
            <a:ext cx="11542923" cy="1816926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Розклад занять</a:t>
            </a:r>
            <a:br>
              <a:rPr lang="uk-UA" sz="3600" b="1" dirty="0" smtClean="0"/>
            </a:br>
            <a:r>
              <a:rPr lang="uk-UA" sz="2200" dirty="0" smtClean="0"/>
              <a:t>аспіранта </a:t>
            </a:r>
            <a:r>
              <a:rPr lang="uk-UA" sz="2200" dirty="0" smtClean="0"/>
              <a:t>ІІІ року навчання</a:t>
            </a:r>
            <a:br>
              <a:rPr lang="uk-UA" sz="2200" dirty="0" smtClean="0"/>
            </a:br>
            <a:r>
              <a:rPr lang="uk-UA" sz="2200" dirty="0" smtClean="0"/>
              <a:t>Українського гідрометеорологічного інституту</a:t>
            </a:r>
            <a:br>
              <a:rPr lang="uk-UA" sz="2200" dirty="0" smtClean="0"/>
            </a:br>
            <a:r>
              <a:rPr lang="uk-UA" sz="2200" dirty="0" smtClean="0"/>
              <a:t>на друге півріччя </a:t>
            </a:r>
            <a:r>
              <a:rPr lang="uk-UA" sz="2200" dirty="0" smtClean="0"/>
              <a:t>2023-2024 </a:t>
            </a:r>
            <a:r>
              <a:rPr lang="uk-UA" sz="2200" dirty="0" smtClean="0"/>
              <a:t>навчального року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uk-UA" sz="1800" dirty="0" smtClean="0"/>
              <a:t>Заняття </a:t>
            </a:r>
            <a:r>
              <a:rPr lang="uk-UA" sz="1800" dirty="0"/>
              <a:t>відбуватимуть</a:t>
            </a:r>
            <a:r>
              <a:rPr lang="en-US" sz="1800" dirty="0"/>
              <a:t>c</a:t>
            </a:r>
            <a:r>
              <a:rPr lang="uk-UA" sz="1800" dirty="0"/>
              <a:t>я </a:t>
            </a:r>
            <a:r>
              <a:rPr lang="en-US" sz="1800" dirty="0"/>
              <a:t>online</a:t>
            </a:r>
            <a:r>
              <a:rPr lang="uk-UA" sz="1800" dirty="0"/>
              <a:t> з використанням платформи </a:t>
            </a:r>
            <a:r>
              <a:rPr lang="en-US" sz="1800" dirty="0"/>
              <a:t>ZOOM</a:t>
            </a:r>
            <a:r>
              <a:rPr lang="uk-UA" sz="1800" dirty="0"/>
              <a:t> або </a:t>
            </a:r>
            <a:r>
              <a:rPr lang="en-US" sz="1800" dirty="0" err="1"/>
              <a:t>GoogleMeet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2700" dirty="0" smtClean="0"/>
              <a:t>ДИСЦИПЛІНИ </a:t>
            </a:r>
            <a:r>
              <a:rPr lang="ru-RU" sz="2700" dirty="0"/>
              <a:t>ЗА ВІЛЬНИМ ВИБОРОМ АСПІРАНТА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/>
            </a:r>
            <a:br>
              <a:rPr lang="uk-UA" sz="3200" dirty="0" smtClean="0"/>
            </a:br>
            <a:endParaRPr lang="en-US" sz="32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853"/>
              </p:ext>
            </p:extLst>
          </p:nvPr>
        </p:nvGraphicFramePr>
        <p:xfrm>
          <a:off x="182210" y="2457737"/>
          <a:ext cx="11868599" cy="406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05">
                  <a:extLst>
                    <a:ext uri="{9D8B030D-6E8A-4147-A177-3AD203B41FA5}">
                      <a16:colId xmlns:a16="http://schemas.microsoft.com/office/drawing/2014/main" val="1541768193"/>
                    </a:ext>
                  </a:extLst>
                </a:gridCol>
                <a:gridCol w="2441590">
                  <a:extLst>
                    <a:ext uri="{9D8B030D-6E8A-4147-A177-3AD203B41FA5}">
                      <a16:colId xmlns:a16="http://schemas.microsoft.com/office/drawing/2014/main" val="4245961890"/>
                    </a:ext>
                  </a:extLst>
                </a:gridCol>
                <a:gridCol w="1669311">
                  <a:extLst>
                    <a:ext uri="{9D8B030D-6E8A-4147-A177-3AD203B41FA5}">
                      <a16:colId xmlns:a16="http://schemas.microsoft.com/office/drawing/2014/main" val="427484285"/>
                    </a:ext>
                  </a:extLst>
                </a:gridCol>
                <a:gridCol w="1127052">
                  <a:extLst>
                    <a:ext uri="{9D8B030D-6E8A-4147-A177-3AD203B41FA5}">
                      <a16:colId xmlns:a16="http://schemas.microsoft.com/office/drawing/2014/main" val="3443518158"/>
                    </a:ext>
                  </a:extLst>
                </a:gridCol>
                <a:gridCol w="1382232">
                  <a:extLst>
                    <a:ext uri="{9D8B030D-6E8A-4147-A177-3AD203B41FA5}">
                      <a16:colId xmlns:a16="http://schemas.microsoft.com/office/drawing/2014/main" val="3922745833"/>
                    </a:ext>
                  </a:extLst>
                </a:gridCol>
                <a:gridCol w="946298">
                  <a:extLst>
                    <a:ext uri="{9D8B030D-6E8A-4147-A177-3AD203B41FA5}">
                      <a16:colId xmlns:a16="http://schemas.microsoft.com/office/drawing/2014/main" val="2431917806"/>
                    </a:ext>
                  </a:extLst>
                </a:gridCol>
                <a:gridCol w="1063255">
                  <a:extLst>
                    <a:ext uri="{9D8B030D-6E8A-4147-A177-3AD203B41FA5}">
                      <a16:colId xmlns:a16="http://schemas.microsoft.com/office/drawing/2014/main" val="2356261514"/>
                    </a:ext>
                  </a:extLst>
                </a:gridCol>
                <a:gridCol w="1256733">
                  <a:extLst>
                    <a:ext uri="{9D8B030D-6E8A-4147-A177-3AD203B41FA5}">
                      <a16:colId xmlns:a16="http://schemas.microsoft.com/office/drawing/2014/main" val="267905959"/>
                    </a:ext>
                  </a:extLst>
                </a:gridCol>
                <a:gridCol w="1469323">
                  <a:extLst>
                    <a:ext uri="{9D8B030D-6E8A-4147-A177-3AD203B41FA5}">
                      <a16:colId xmlns:a16="http://schemas.microsoft.com/office/drawing/2014/main" val="4270559566"/>
                    </a:ext>
                  </a:extLst>
                </a:gridCol>
              </a:tblGrid>
              <a:tr h="967135">
                <a:tc>
                  <a:txBody>
                    <a:bodyPr/>
                    <a:lstStyle/>
                    <a:p>
                      <a:r>
                        <a:rPr lang="uk-UA" dirty="0" smtClean="0"/>
                        <a:t>№</a:t>
                      </a:r>
                    </a:p>
                    <a:p>
                      <a:r>
                        <a:rPr lang="uk-UA" dirty="0" smtClean="0"/>
                        <a:t>з/п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</a:p>
                    <a:p>
                      <a:r>
                        <a:rPr lang="uk-UA" dirty="0" smtClean="0"/>
                        <a:t>дисципліни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Викладач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 smtClean="0"/>
                    </a:p>
                    <a:p>
                      <a:pPr algn="ctr"/>
                      <a:r>
                        <a:rPr lang="uk-UA" sz="1400" dirty="0" smtClean="0"/>
                        <a:t>Понеділок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 smtClean="0"/>
                    </a:p>
                    <a:p>
                      <a:pPr algn="ctr"/>
                      <a:r>
                        <a:rPr lang="uk-UA" sz="1400" dirty="0" smtClean="0"/>
                        <a:t>Вівторок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 smtClean="0"/>
                    </a:p>
                    <a:p>
                      <a:pPr algn="ctr"/>
                      <a:r>
                        <a:rPr lang="uk-UA" sz="1400" dirty="0" smtClean="0"/>
                        <a:t>Середа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 smtClean="0"/>
                    </a:p>
                    <a:p>
                      <a:pPr algn="ctr"/>
                      <a:r>
                        <a:rPr lang="uk-UA" sz="1400" dirty="0" smtClean="0"/>
                        <a:t>Четвер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400" dirty="0" smtClean="0"/>
                    </a:p>
                    <a:p>
                      <a:pPr algn="ctr"/>
                      <a:r>
                        <a:rPr lang="uk-UA" sz="1400" dirty="0" smtClean="0"/>
                        <a:t>П</a:t>
                      </a:r>
                      <a:r>
                        <a:rPr lang="en-US" sz="1400" dirty="0" smtClean="0"/>
                        <a:t>’</a:t>
                      </a:r>
                      <a:r>
                        <a:rPr lang="uk-UA" sz="1400" dirty="0" err="1" smtClean="0"/>
                        <a:t>ятниця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Дата</a:t>
                      </a:r>
                    </a:p>
                    <a:p>
                      <a:r>
                        <a:rPr lang="uk-UA" sz="1600" dirty="0" smtClean="0"/>
                        <a:t>складання</a:t>
                      </a:r>
                    </a:p>
                    <a:p>
                      <a:r>
                        <a:rPr lang="uk-UA" sz="1600" dirty="0" smtClean="0"/>
                        <a:t>заліку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058795"/>
                  </a:ext>
                </a:extLst>
              </a:tr>
              <a:tr h="1644129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Спеціальні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методи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оброблення</a:t>
                      </a:r>
                      <a:r>
                        <a:rPr lang="ru-RU" sz="1600" b="1" dirty="0" smtClean="0"/>
                        <a:t> та </a:t>
                      </a:r>
                      <a:r>
                        <a:rPr lang="ru-RU" sz="1600" b="1" dirty="0" err="1" smtClean="0"/>
                        <a:t>статистистичного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аналізу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гідрометеорологічної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інформаціїї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err="1" smtClean="0"/>
                        <a:t>Скриник</a:t>
                      </a:r>
                      <a:r>
                        <a:rPr lang="uk-UA" sz="1600" b="1" baseline="0" dirty="0" smtClean="0"/>
                        <a:t> О.Я.</a:t>
                      </a:r>
                      <a:r>
                        <a:rPr lang="uk-UA" sz="1600" b="1" dirty="0" smtClean="0"/>
                        <a:t>,</a:t>
                      </a:r>
                    </a:p>
                    <a:p>
                      <a:r>
                        <a:rPr lang="uk-UA" sz="1600" b="1" dirty="0" smtClean="0"/>
                        <a:t>к.</a:t>
                      </a:r>
                      <a:r>
                        <a:rPr lang="uk-UA" sz="1600" b="1" dirty="0" err="1" smtClean="0"/>
                        <a:t>фіз</a:t>
                      </a:r>
                      <a:r>
                        <a:rPr lang="uk-UA" sz="1600" b="1" dirty="0" smtClean="0"/>
                        <a:t>.-</a:t>
                      </a:r>
                      <a:r>
                        <a:rPr lang="uk-UA" sz="1600" b="1" dirty="0" err="1" smtClean="0"/>
                        <a:t>мат.н</a:t>
                      </a:r>
                      <a:r>
                        <a:rPr lang="uk-UA" sz="1600" b="1" dirty="0" smtClean="0"/>
                        <a:t>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u="sng" dirty="0" smtClean="0"/>
                        <a:t>19.01-19.04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aseline="0" dirty="0" smtClean="0"/>
                        <a:t>09</a:t>
                      </a:r>
                      <a:r>
                        <a:rPr lang="uk-UA" sz="1400" baseline="30000" dirty="0" smtClean="0"/>
                        <a:t>4</a:t>
                      </a:r>
                      <a:r>
                        <a:rPr lang="en-US" sz="1400" baseline="30000" dirty="0" smtClean="0"/>
                        <a:t>0_</a:t>
                      </a:r>
                      <a:r>
                        <a:rPr lang="en-US" sz="1400" baseline="0" dirty="0" smtClean="0"/>
                        <a:t>11</a:t>
                      </a:r>
                      <a:r>
                        <a:rPr lang="uk-UA" sz="1400" baseline="30000" dirty="0" smtClean="0"/>
                        <a:t>0</a:t>
                      </a:r>
                      <a:r>
                        <a:rPr lang="en-US" sz="1400" baseline="30000" dirty="0" smtClean="0"/>
                        <a:t>0</a:t>
                      </a:r>
                      <a:endParaRPr lang="uk-UA" sz="1400" baseline="30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 smtClean="0"/>
                        <a:t>Лекції</a:t>
                      </a:r>
                      <a:endParaRPr lang="en-US" sz="1200" b="1" dirty="0" smtClean="0"/>
                    </a:p>
                    <a:p>
                      <a:r>
                        <a:rPr lang="en-US" sz="1400" dirty="0" smtClean="0"/>
                        <a:t>11</a:t>
                      </a:r>
                      <a:r>
                        <a:rPr lang="en-US" sz="1400" baseline="30000" dirty="0" smtClean="0"/>
                        <a:t>00_</a:t>
                      </a:r>
                      <a:r>
                        <a:rPr lang="en-US" sz="1400" baseline="0" dirty="0" smtClean="0"/>
                        <a:t>12</a:t>
                      </a:r>
                      <a:r>
                        <a:rPr lang="en-US" sz="1400" baseline="30000" dirty="0" smtClean="0"/>
                        <a:t>20</a:t>
                      </a:r>
                      <a:endParaRPr lang="uk-UA" sz="1400" baseline="30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/>
                        <a:t>С</a:t>
                      </a:r>
                      <a:r>
                        <a:rPr lang="uk-UA" sz="1200" b="1" dirty="0" smtClean="0"/>
                        <a:t>емінарські заняття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 smtClean="0"/>
                    </a:p>
                    <a:p>
                      <a:r>
                        <a:rPr lang="uk-UA" b="1" dirty="0" smtClean="0"/>
                        <a:t>26.04.2024</a:t>
                      </a:r>
                      <a:endParaRPr lang="uk-UA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516415"/>
                  </a:ext>
                </a:extLst>
              </a:tr>
              <a:tr h="1161677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Макро- та </a:t>
                      </a:r>
                      <a:r>
                        <a:rPr lang="ru-RU" sz="1600" b="1" dirty="0" err="1" smtClean="0"/>
                        <a:t>мікрофізичні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процеси</a:t>
                      </a:r>
                      <a:r>
                        <a:rPr lang="ru-RU" sz="1600" b="1" dirty="0" smtClean="0"/>
                        <a:t> в </a:t>
                      </a:r>
                      <a:r>
                        <a:rPr lang="ru-RU" sz="1600" b="1" dirty="0" err="1" smtClean="0"/>
                        <a:t>хмарах</a:t>
                      </a:r>
                      <a:r>
                        <a:rPr lang="ru-RU" sz="1600" b="1" dirty="0" smtClean="0"/>
                        <a:t> і </a:t>
                      </a:r>
                      <a:r>
                        <a:rPr lang="ru-RU" sz="1600" b="1" dirty="0" err="1" smtClean="0"/>
                        <a:t>їх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err="1" smtClean="0"/>
                        <a:t>моделювання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1" dirty="0" smtClean="0"/>
                        <a:t>Шпиг В.М.</a:t>
                      </a:r>
                    </a:p>
                    <a:p>
                      <a:r>
                        <a:rPr lang="uk-UA" sz="1600" b="1" dirty="0" err="1" smtClean="0"/>
                        <a:t>к.геогр.н</a:t>
                      </a:r>
                      <a:r>
                        <a:rPr lang="uk-UA" sz="1600" b="1" dirty="0" smtClean="0"/>
                        <a:t>.</a:t>
                      </a:r>
                      <a:endParaRPr lang="en-US" sz="1600" b="1" dirty="0" smtClean="0"/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u="sng" dirty="0" smtClean="0"/>
                        <a:t>23.01-23.04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aseline="0" dirty="0" smtClean="0"/>
                        <a:t>09</a:t>
                      </a:r>
                      <a:r>
                        <a:rPr lang="uk-UA" sz="1400" baseline="30000" dirty="0" smtClean="0"/>
                        <a:t>4</a:t>
                      </a:r>
                      <a:r>
                        <a:rPr lang="en-US" sz="1400" baseline="30000" dirty="0" smtClean="0"/>
                        <a:t>0_</a:t>
                      </a:r>
                      <a:r>
                        <a:rPr lang="en-US" sz="1400" baseline="0" dirty="0" smtClean="0"/>
                        <a:t>11</a:t>
                      </a:r>
                      <a:r>
                        <a:rPr lang="uk-UA" sz="1400" baseline="30000" dirty="0" smtClean="0"/>
                        <a:t>0</a:t>
                      </a:r>
                      <a:r>
                        <a:rPr lang="en-US" sz="1400" baseline="30000" dirty="0" smtClean="0"/>
                        <a:t>0</a:t>
                      </a:r>
                      <a:endParaRPr lang="uk-UA" sz="1400" baseline="30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 smtClean="0"/>
                        <a:t>Лекції</a:t>
                      </a:r>
                      <a:endParaRPr lang="en-US" sz="1200" b="1" dirty="0" smtClean="0"/>
                    </a:p>
                    <a:p>
                      <a:r>
                        <a:rPr lang="en-US" sz="1400" dirty="0" smtClean="0"/>
                        <a:t>11</a:t>
                      </a:r>
                      <a:r>
                        <a:rPr lang="en-US" sz="1400" baseline="30000" dirty="0" smtClean="0"/>
                        <a:t>00_</a:t>
                      </a:r>
                      <a:r>
                        <a:rPr lang="en-US" sz="1400" baseline="0" dirty="0" smtClean="0"/>
                        <a:t>12</a:t>
                      </a:r>
                      <a:r>
                        <a:rPr lang="en-US" sz="1400" baseline="30000" dirty="0" smtClean="0"/>
                        <a:t>20</a:t>
                      </a:r>
                      <a:endParaRPr lang="uk-UA" sz="1400" baseline="300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dirty="0" smtClean="0"/>
                        <a:t>С</a:t>
                      </a:r>
                      <a:r>
                        <a:rPr lang="uk-UA" sz="1200" b="1" dirty="0" smtClean="0"/>
                        <a:t>емінарські заняття</a:t>
                      </a:r>
                    </a:p>
                    <a:p>
                      <a:endParaRPr lang="en-US" sz="1400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b="1" dirty="0" smtClean="0"/>
                    </a:p>
                    <a:p>
                      <a:r>
                        <a:rPr lang="uk-UA" b="1" dirty="0" smtClean="0"/>
                        <a:t>07.05.2024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593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90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508" y="1277002"/>
            <a:ext cx="10396224" cy="234302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Розклад занять</a:t>
            </a:r>
            <a:br>
              <a:rPr lang="uk-UA" sz="3600" b="1" dirty="0" smtClean="0"/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2700" dirty="0" smtClean="0"/>
              <a:t>аспірантів І</a:t>
            </a:r>
            <a:r>
              <a:rPr lang="en-US" sz="2700" dirty="0" smtClean="0"/>
              <a:t>V</a:t>
            </a:r>
            <a:r>
              <a:rPr lang="uk-UA" sz="2700" dirty="0" smtClean="0"/>
              <a:t> року навчання</a:t>
            </a:r>
            <a:br>
              <a:rPr lang="uk-UA" sz="2700" dirty="0" smtClean="0"/>
            </a:br>
            <a:r>
              <a:rPr lang="uk-UA" sz="2700" dirty="0" smtClean="0"/>
              <a:t>Українського гідрометеорологічного інституту</a:t>
            </a:r>
            <a:br>
              <a:rPr lang="uk-UA" sz="2700" dirty="0" smtClean="0"/>
            </a:br>
            <a:r>
              <a:rPr lang="uk-UA" sz="2700" dirty="0" smtClean="0"/>
              <a:t>на друге півріччя </a:t>
            </a:r>
            <a:r>
              <a:rPr lang="uk-UA" sz="2700" dirty="0" smtClean="0"/>
              <a:t>2023-2024 </a:t>
            </a:r>
            <a:r>
              <a:rPr lang="uk-UA" sz="2700" dirty="0" smtClean="0"/>
              <a:t>навчального року </a:t>
            </a:r>
            <a:br>
              <a:rPr lang="uk-UA" sz="2700" dirty="0" smtClean="0"/>
            </a:br>
            <a:r>
              <a:rPr lang="uk-UA" sz="2700" dirty="0" smtClean="0"/>
              <a:t/>
            </a:r>
            <a:br>
              <a:rPr lang="uk-UA" sz="2700" dirty="0" smtClean="0"/>
            </a:br>
            <a:endParaRPr lang="en-US" sz="3200" cap="all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779851"/>
              </p:ext>
            </p:extLst>
          </p:nvPr>
        </p:nvGraphicFramePr>
        <p:xfrm>
          <a:off x="1042762" y="3533059"/>
          <a:ext cx="10089525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9525">
                  <a:extLst>
                    <a:ext uri="{9D8B030D-6E8A-4147-A177-3AD203B41FA5}">
                      <a16:colId xmlns:a16="http://schemas.microsoft.com/office/drawing/2014/main" val="4245961890"/>
                    </a:ext>
                  </a:extLst>
                </a:gridCol>
              </a:tblGrid>
              <a:tr h="1113368">
                <a:tc>
                  <a:txBody>
                    <a:bodyPr/>
                    <a:lstStyle/>
                    <a:p>
                      <a:endParaRPr lang="uk-UA" sz="2000" dirty="0" smtClean="0"/>
                    </a:p>
                    <a:p>
                      <a:r>
                        <a:rPr lang="uk-UA" sz="2000" dirty="0" smtClean="0"/>
                        <a:t>Робота </a:t>
                      </a:r>
                      <a:r>
                        <a:rPr lang="uk-UA" sz="2000" dirty="0" smtClean="0"/>
                        <a:t>над </a:t>
                      </a:r>
                      <a:r>
                        <a:rPr lang="uk-UA" sz="2000" dirty="0" smtClean="0"/>
                        <a:t>дисертацією:</a:t>
                      </a:r>
                      <a:r>
                        <a:rPr lang="uk-UA" sz="2000" baseline="0" dirty="0" smtClean="0"/>
                        <a:t>  31.01.2024 - 09.10.2024</a:t>
                      </a:r>
                      <a:endParaRPr lang="uk-UA" sz="2000" baseline="0" dirty="0" smtClean="0"/>
                    </a:p>
                    <a:p>
                      <a:endParaRPr lang="uk-UA" sz="2000" baseline="0" dirty="0" smtClean="0"/>
                    </a:p>
                    <a:p>
                      <a:r>
                        <a:rPr lang="uk-UA" sz="2000" baseline="0" dirty="0" smtClean="0"/>
                        <a:t>Кваліфікаційна атестація: 10.10.2024 - 31.10.2024</a:t>
                      </a:r>
                      <a:endParaRPr lang="uk-UA" sz="2000" baseline="0" dirty="0" smtClean="0"/>
                    </a:p>
                    <a:p>
                      <a:endParaRPr lang="uk-UA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058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5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І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1197</TotalTime>
  <Words>205</Words>
  <Application>Microsoft Office PowerPoint</Application>
  <PresentationFormat>Широкий екран</PresentationFormat>
  <Paragraphs>102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 Розклад занять аспірантів І року навчання  Українського гідрометеорологічного інституту на друге півріччя 2023-2024 навчального року Заняття відбуватимутьcя online з використанням платформи ZOOM або GoogleMeet Цикл професійної підготовки   </vt:lpstr>
      <vt:lpstr>Розклад занять аспіранта ІІІ року навчання Українського гідрометеорологічного інституту на друге півріччя 2023-2024 навчального року  Заняття відбуватимутьcя online з використанням платформи ZOOM або GoogleMeet  ДИСЦИПЛІНИ ЗА ВІЛЬНИМ ВИБОРОМ АСПІРАНТА  </vt:lpstr>
      <vt:lpstr>   Розклад занять  аспірантів ІV року навчання Українського гідрометеорологічного інституту на друге півріччя 2023-2024 навчального року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Розклад занять аспірантів ІІ року навчання Українського гідрометеорологічного інституту на перше півріччя 2022-2023 навчального року  у межах циклу професійної підготовки</dc:title>
  <dc:creator>user</dc:creator>
  <cp:lastModifiedBy>user</cp:lastModifiedBy>
  <cp:revision>63</cp:revision>
  <dcterms:created xsi:type="dcterms:W3CDTF">2022-10-21T10:52:58Z</dcterms:created>
  <dcterms:modified xsi:type="dcterms:W3CDTF">2024-02-07T14:50:45Z</dcterms:modified>
</cp:coreProperties>
</file>