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8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642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51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1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59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5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7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3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7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8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A279B4-F072-4F9A-8449-A0DAB55C97D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0C36-A724-40A9-A069-4EA0E839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4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843" y="1966989"/>
            <a:ext cx="11373254" cy="181692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Розклад занять</a:t>
            </a:r>
            <a:br>
              <a:rPr lang="uk-UA" sz="3600" b="1" dirty="0" smtClean="0"/>
            </a:br>
            <a:r>
              <a:rPr lang="uk-UA" sz="2700" dirty="0" smtClean="0"/>
              <a:t>аспірантів ІІ року навчання</a:t>
            </a:r>
            <a:br>
              <a:rPr lang="uk-UA" sz="2700" dirty="0" smtClean="0"/>
            </a:br>
            <a:r>
              <a:rPr lang="uk-UA" sz="2700" dirty="0" smtClean="0"/>
              <a:t>Українського гідрометеорологічного інституту</a:t>
            </a:r>
            <a:br>
              <a:rPr lang="uk-UA" sz="2700" dirty="0" smtClean="0"/>
            </a:br>
            <a:r>
              <a:rPr lang="uk-UA" sz="2700" dirty="0" smtClean="0"/>
              <a:t>на друге півріччя 2022-2023 навчального року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1800" dirty="0" smtClean="0"/>
              <a:t>Заняття відбуватимуть</a:t>
            </a:r>
            <a:r>
              <a:rPr lang="en-US" sz="1800" dirty="0" smtClean="0"/>
              <a:t>c</a:t>
            </a:r>
            <a:r>
              <a:rPr lang="uk-UA" sz="1800" dirty="0" smtClean="0"/>
              <a:t>я </a:t>
            </a:r>
            <a:r>
              <a:rPr lang="en-US" sz="1800" dirty="0" smtClean="0"/>
              <a:t>online</a:t>
            </a:r>
            <a:r>
              <a:rPr lang="uk-UA" sz="1800" dirty="0" smtClean="0"/>
              <a:t> з використанням платформи </a:t>
            </a:r>
            <a:r>
              <a:rPr lang="en-US" sz="1800" dirty="0" smtClean="0"/>
              <a:t>ZOOM</a:t>
            </a:r>
            <a:r>
              <a:rPr lang="uk-UA" sz="1800" dirty="0" smtClean="0"/>
              <a:t> або </a:t>
            </a:r>
            <a:r>
              <a:rPr lang="en-US" sz="1800" dirty="0" err="1" smtClean="0"/>
              <a:t>GoogleMeet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uk-UA" sz="2700" cap="all" dirty="0" smtClean="0"/>
              <a:t>Цикл професійної підготовки</a:t>
            </a:r>
            <a:r>
              <a:rPr lang="uk-UA" sz="3200" cap="all" dirty="0" smtClean="0"/>
              <a:t/>
            </a:r>
            <a:br>
              <a:rPr lang="uk-UA" sz="3200" cap="all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endParaRPr lang="en-US" sz="3200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263494"/>
              </p:ext>
            </p:extLst>
          </p:nvPr>
        </p:nvGraphicFramePr>
        <p:xfrm>
          <a:off x="121401" y="2587189"/>
          <a:ext cx="11925286" cy="409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287">
                  <a:extLst>
                    <a:ext uri="{9D8B030D-6E8A-4147-A177-3AD203B41FA5}">
                      <a16:colId xmlns:a16="http://schemas.microsoft.com/office/drawing/2014/main" xmlns="" val="1541768193"/>
                    </a:ext>
                  </a:extLst>
                </a:gridCol>
                <a:gridCol w="2367704">
                  <a:extLst>
                    <a:ext uri="{9D8B030D-6E8A-4147-A177-3AD203B41FA5}">
                      <a16:colId xmlns:a16="http://schemas.microsoft.com/office/drawing/2014/main" xmlns="" val="4245961890"/>
                    </a:ext>
                  </a:extLst>
                </a:gridCol>
                <a:gridCol w="1991645">
                  <a:extLst>
                    <a:ext uri="{9D8B030D-6E8A-4147-A177-3AD203B41FA5}">
                      <a16:colId xmlns:a16="http://schemas.microsoft.com/office/drawing/2014/main" xmlns="" val="427484285"/>
                    </a:ext>
                  </a:extLst>
                </a:gridCol>
                <a:gridCol w="1265275">
                  <a:extLst>
                    <a:ext uri="{9D8B030D-6E8A-4147-A177-3AD203B41FA5}">
                      <a16:colId xmlns:a16="http://schemas.microsoft.com/office/drawing/2014/main" xmlns="" val="3443518158"/>
                    </a:ext>
                  </a:extLst>
                </a:gridCol>
                <a:gridCol w="1169581">
                  <a:extLst>
                    <a:ext uri="{9D8B030D-6E8A-4147-A177-3AD203B41FA5}">
                      <a16:colId xmlns:a16="http://schemas.microsoft.com/office/drawing/2014/main" xmlns="" val="3922745833"/>
                    </a:ext>
                  </a:extLst>
                </a:gridCol>
                <a:gridCol w="1137684">
                  <a:extLst>
                    <a:ext uri="{9D8B030D-6E8A-4147-A177-3AD203B41FA5}">
                      <a16:colId xmlns:a16="http://schemas.microsoft.com/office/drawing/2014/main" xmlns="" val="2431917806"/>
                    </a:ext>
                  </a:extLst>
                </a:gridCol>
                <a:gridCol w="848047">
                  <a:extLst>
                    <a:ext uri="{9D8B030D-6E8A-4147-A177-3AD203B41FA5}">
                      <a16:colId xmlns:a16="http://schemas.microsoft.com/office/drawing/2014/main" xmlns="" val="2356261514"/>
                    </a:ext>
                  </a:extLst>
                </a:gridCol>
                <a:gridCol w="1291378">
                  <a:extLst>
                    <a:ext uri="{9D8B030D-6E8A-4147-A177-3AD203B41FA5}">
                      <a16:colId xmlns:a16="http://schemas.microsoft.com/office/drawing/2014/main" xmlns="" val="267905959"/>
                    </a:ext>
                  </a:extLst>
                </a:gridCol>
                <a:gridCol w="1358685">
                  <a:extLst>
                    <a:ext uri="{9D8B030D-6E8A-4147-A177-3AD203B41FA5}">
                      <a16:colId xmlns:a16="http://schemas.microsoft.com/office/drawing/2014/main" xmlns="" val="4270559566"/>
                    </a:ext>
                  </a:extLst>
                </a:gridCol>
              </a:tblGrid>
              <a:tr h="811758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</a:p>
                    <a:p>
                      <a:r>
                        <a:rPr lang="uk-UA" dirty="0" smtClean="0"/>
                        <a:t>п/п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</a:p>
                    <a:p>
                      <a:r>
                        <a:rPr lang="uk-UA" dirty="0" smtClean="0"/>
                        <a:t>дисципліни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uk-UA" dirty="0" smtClean="0"/>
                        <a:t>Викладач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Понеділок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Вівторок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Середа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Четвер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П</a:t>
                      </a:r>
                      <a:r>
                        <a:rPr lang="en-US" sz="1400" dirty="0" smtClean="0"/>
                        <a:t>’</a:t>
                      </a:r>
                      <a:r>
                        <a:rPr lang="uk-UA" sz="1400" dirty="0" err="1" smtClean="0"/>
                        <a:t>ятниця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Дата</a:t>
                      </a:r>
                    </a:p>
                    <a:p>
                      <a:r>
                        <a:rPr lang="uk-UA" sz="1600" dirty="0" smtClean="0"/>
                        <a:t>складання</a:t>
                      </a:r>
                    </a:p>
                    <a:p>
                      <a:r>
                        <a:rPr lang="uk-UA" sz="1600" dirty="0" smtClean="0"/>
                        <a:t>заліку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058795"/>
                  </a:ext>
                </a:extLst>
              </a:tr>
              <a:tr h="129280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Енергетика</a:t>
                      </a:r>
                      <a:r>
                        <a:rPr lang="ru-RU" sz="1600" b="1" dirty="0" smtClean="0"/>
                        <a:t> та </a:t>
                      </a:r>
                      <a:r>
                        <a:rPr lang="ru-RU" sz="1600" b="1" dirty="0" err="1" smtClean="0"/>
                        <a:t>динаміка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циркуляційних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процесів</a:t>
                      </a:r>
                      <a:r>
                        <a:rPr lang="ru-RU" sz="1600" b="1" dirty="0" smtClean="0"/>
                        <a:t> в </a:t>
                      </a:r>
                      <a:r>
                        <a:rPr lang="ru-RU" sz="1600" b="1" dirty="0" err="1" smtClean="0"/>
                        <a:t>атмосфері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Паламарчук Л.В.,</a:t>
                      </a:r>
                    </a:p>
                    <a:p>
                      <a:r>
                        <a:rPr lang="uk-UA" sz="1600" b="1" dirty="0" err="1" smtClean="0"/>
                        <a:t>к.г.н</a:t>
                      </a:r>
                      <a:r>
                        <a:rPr lang="uk-UA" sz="1600" b="1" dirty="0" smtClean="0"/>
                        <a:t>., доц.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0</a:t>
                      </a:r>
                      <a:r>
                        <a:rPr lang="uk-UA" sz="1400" u="sng" dirty="0" smtClean="0"/>
                        <a:t>1</a:t>
                      </a:r>
                      <a:r>
                        <a:rPr lang="en-US" sz="1400" u="sng" dirty="0" smtClean="0"/>
                        <a:t>.</a:t>
                      </a:r>
                      <a:r>
                        <a:rPr lang="uk-UA" sz="1400" u="sng" dirty="0" smtClean="0"/>
                        <a:t>02</a:t>
                      </a:r>
                      <a:r>
                        <a:rPr lang="en-US" sz="1400" u="sng" dirty="0" smtClean="0"/>
                        <a:t>-</a:t>
                      </a:r>
                      <a:r>
                        <a:rPr lang="uk-UA" sz="1400" u="sng" dirty="0" smtClean="0"/>
                        <a:t>29</a:t>
                      </a:r>
                      <a:r>
                        <a:rPr lang="en-US" sz="1400" u="sng" dirty="0" smtClean="0"/>
                        <a:t>.</a:t>
                      </a:r>
                      <a:r>
                        <a:rPr lang="uk-UA" sz="1400" u="sng" dirty="0" smtClean="0"/>
                        <a:t>03</a:t>
                      </a:r>
                      <a:endParaRPr lang="en-US" sz="1400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/>
                        <a:t>09</a:t>
                      </a:r>
                      <a:r>
                        <a:rPr lang="uk-UA" sz="1400" baseline="30000" dirty="0" smtClean="0"/>
                        <a:t>4</a:t>
                      </a:r>
                      <a:r>
                        <a:rPr lang="en-US" sz="1400" baseline="30000" dirty="0" smtClean="0"/>
                        <a:t>0_</a:t>
                      </a:r>
                      <a:r>
                        <a:rPr lang="en-US" sz="1400" baseline="0" dirty="0" smtClean="0"/>
                        <a:t>11</a:t>
                      </a:r>
                      <a:r>
                        <a:rPr lang="uk-UA" sz="1400" baseline="30000" dirty="0" smtClean="0"/>
                        <a:t>0</a:t>
                      </a:r>
                      <a:r>
                        <a:rPr lang="en-US" sz="1400" baseline="30000" dirty="0" smtClean="0"/>
                        <a:t>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</a:t>
                      </a:r>
                      <a:r>
                        <a:rPr lang="uk-UA" sz="1400" baseline="30000" dirty="0" smtClean="0"/>
                        <a:t>2</a:t>
                      </a:r>
                      <a:r>
                        <a:rPr lang="en-US" sz="1400" baseline="30000" dirty="0" smtClean="0"/>
                        <a:t>0_</a:t>
                      </a:r>
                      <a:r>
                        <a:rPr lang="en-US" sz="1400" baseline="0" dirty="0" smtClean="0"/>
                        <a:t>12</a:t>
                      </a:r>
                      <a:r>
                        <a:rPr lang="en-US" sz="1400" baseline="30000" dirty="0" smtClean="0"/>
                        <a:t>20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/>
                        <a:t>Лекції</a:t>
                      </a:r>
                      <a:endParaRPr lang="en-US" sz="1400" b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27.01</a:t>
                      </a:r>
                      <a:r>
                        <a:rPr lang="en-US" sz="1400" u="sng" dirty="0" smtClean="0"/>
                        <a:t>-24.03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/>
                        <a:t>09</a:t>
                      </a:r>
                      <a:r>
                        <a:rPr lang="uk-UA" sz="1400" baseline="30000" dirty="0" smtClean="0"/>
                        <a:t>4</a:t>
                      </a:r>
                      <a:r>
                        <a:rPr lang="en-US" sz="1400" baseline="30000" dirty="0" smtClean="0"/>
                        <a:t>0_</a:t>
                      </a:r>
                      <a:r>
                        <a:rPr lang="en-US" sz="1400" baseline="0" dirty="0" smtClean="0"/>
                        <a:t>11</a:t>
                      </a:r>
                      <a:r>
                        <a:rPr lang="uk-UA" sz="1400" baseline="30000" dirty="0" smtClean="0"/>
                        <a:t>0</a:t>
                      </a:r>
                      <a:r>
                        <a:rPr lang="en-US" sz="1400" baseline="30000" dirty="0" smtClean="0"/>
                        <a:t>0</a:t>
                      </a:r>
                      <a:endParaRPr lang="uk-UA" sz="1400" baseline="30000" dirty="0" smtClean="0"/>
                    </a:p>
                    <a:p>
                      <a:r>
                        <a:rPr lang="uk-UA" sz="1200" b="1" dirty="0" smtClean="0"/>
                        <a:t>Семінарські заняття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b="1" dirty="0" smtClean="0"/>
                    </a:p>
                    <a:p>
                      <a:r>
                        <a:rPr lang="uk-UA" sz="1600" b="1" dirty="0" smtClean="0"/>
                        <a:t>25.04.2023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2516415"/>
                  </a:ext>
                </a:extLst>
              </a:tr>
              <a:tr h="1262735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Моделювання</a:t>
                      </a:r>
                      <a:r>
                        <a:rPr lang="ru-RU" sz="1600" b="1" dirty="0" smtClean="0"/>
                        <a:t> та </a:t>
                      </a:r>
                      <a:r>
                        <a:rPr lang="ru-RU" sz="1600" b="1" dirty="0" err="1" smtClean="0"/>
                        <a:t>прогнозування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небезпечних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гідрологічних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явищ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Горбачова</a:t>
                      </a:r>
                      <a:r>
                        <a:rPr lang="uk-UA" sz="1600" b="1" baseline="0" dirty="0" smtClean="0"/>
                        <a:t> Л.О.</a:t>
                      </a:r>
                      <a:endParaRPr lang="uk-UA" sz="1600" b="1" dirty="0" smtClean="0"/>
                    </a:p>
                    <a:p>
                      <a:r>
                        <a:rPr lang="uk-UA" sz="1600" b="1" dirty="0" err="1" smtClean="0"/>
                        <a:t>д.г.н</a:t>
                      </a:r>
                      <a:r>
                        <a:rPr lang="uk-UA" sz="1600" b="1" dirty="0" smtClean="0"/>
                        <a:t>.,</a:t>
                      </a:r>
                      <a:r>
                        <a:rPr lang="uk-UA" sz="1600" b="1" baseline="0" dirty="0" smtClean="0"/>
                        <a:t> проф.</a:t>
                      </a:r>
                      <a:endParaRPr lang="uk-UA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07.02</a:t>
                      </a:r>
                      <a:r>
                        <a:rPr lang="en-US" sz="1400" u="sng" dirty="0" smtClean="0"/>
                        <a:t>-</a:t>
                      </a:r>
                      <a:r>
                        <a:rPr lang="uk-UA" sz="1400" u="sng" dirty="0" smtClean="0"/>
                        <a:t>28</a:t>
                      </a:r>
                      <a:r>
                        <a:rPr lang="en-US" sz="1400" u="sng" dirty="0" smtClean="0"/>
                        <a:t>.</a:t>
                      </a:r>
                      <a:r>
                        <a:rPr lang="uk-UA" sz="1400" u="sng" dirty="0" smtClean="0"/>
                        <a:t>03</a:t>
                      </a:r>
                      <a:endParaRPr lang="en-US" sz="1400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/>
                        <a:t>09</a:t>
                      </a:r>
                      <a:r>
                        <a:rPr lang="uk-UA" sz="1400" baseline="30000" dirty="0" smtClean="0"/>
                        <a:t>4</a:t>
                      </a:r>
                      <a:r>
                        <a:rPr lang="en-US" sz="1400" baseline="30000" dirty="0" smtClean="0"/>
                        <a:t>0_</a:t>
                      </a:r>
                      <a:r>
                        <a:rPr lang="en-US" sz="1400" baseline="0" dirty="0" smtClean="0"/>
                        <a:t>11</a:t>
                      </a:r>
                      <a:r>
                        <a:rPr lang="uk-UA" sz="1400" baseline="30000" dirty="0" smtClean="0"/>
                        <a:t>0</a:t>
                      </a:r>
                      <a:r>
                        <a:rPr lang="en-US" sz="1400" baseline="30000" dirty="0" smtClean="0"/>
                        <a:t>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</a:t>
                      </a:r>
                      <a:r>
                        <a:rPr lang="uk-UA" sz="1400" baseline="30000" dirty="0" smtClean="0"/>
                        <a:t>2</a:t>
                      </a:r>
                      <a:r>
                        <a:rPr lang="en-US" sz="1400" baseline="30000" dirty="0" smtClean="0"/>
                        <a:t>0_</a:t>
                      </a:r>
                      <a:r>
                        <a:rPr lang="en-US" sz="1400" baseline="0" dirty="0" smtClean="0"/>
                        <a:t>12</a:t>
                      </a:r>
                      <a:r>
                        <a:rPr lang="en-US" sz="1400" baseline="30000" dirty="0" smtClean="0"/>
                        <a:t>20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/>
                        <a:t>Лекції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10</a:t>
                      </a:r>
                      <a:r>
                        <a:rPr lang="en-US" sz="1400" u="sng" dirty="0" smtClean="0"/>
                        <a:t>.</a:t>
                      </a:r>
                      <a:r>
                        <a:rPr lang="uk-UA" sz="1400" u="sng" dirty="0" smtClean="0"/>
                        <a:t>02</a:t>
                      </a:r>
                      <a:r>
                        <a:rPr lang="en-US" sz="1400" u="sng" dirty="0" smtClean="0"/>
                        <a:t>-2</a:t>
                      </a:r>
                      <a:r>
                        <a:rPr lang="uk-UA" sz="1400" u="sng" dirty="0" smtClean="0"/>
                        <a:t>4</a:t>
                      </a:r>
                      <a:r>
                        <a:rPr lang="en-US" sz="1400" u="sng" dirty="0" smtClean="0"/>
                        <a:t>.</a:t>
                      </a:r>
                      <a:r>
                        <a:rPr lang="uk-UA" sz="1400" u="sng" dirty="0" smtClean="0"/>
                        <a:t>03</a:t>
                      </a:r>
                      <a:endParaRPr lang="en-US" sz="1400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r>
                        <a:rPr lang="uk-UA" sz="14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14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0_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  <a:r>
                        <a:rPr lang="en-US" sz="14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uk-UA" sz="1200" b="1" dirty="0" smtClean="0"/>
                        <a:t>Семінарські заняття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b="1" u="none" dirty="0" smtClean="0"/>
                    </a:p>
                    <a:p>
                      <a:r>
                        <a:rPr lang="uk-UA" sz="1600" b="1" u="none" dirty="0" smtClean="0"/>
                        <a:t>26.04.2023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2820041"/>
                  </a:ext>
                </a:extLst>
              </a:tr>
              <a:tr h="6058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331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2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433" y="1406666"/>
            <a:ext cx="11542923" cy="181692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Розклад занять</a:t>
            </a:r>
            <a:br>
              <a:rPr lang="uk-UA" sz="3600" b="1" dirty="0" smtClean="0"/>
            </a:br>
            <a:r>
              <a:rPr lang="uk-UA" sz="2200" dirty="0" smtClean="0"/>
              <a:t>аспірантів ІІІ року навчання</a:t>
            </a:r>
            <a:br>
              <a:rPr lang="uk-UA" sz="2200" dirty="0" smtClean="0"/>
            </a:br>
            <a:r>
              <a:rPr lang="uk-UA" sz="2200" dirty="0" smtClean="0"/>
              <a:t>Українського гідрометеорологічного інституту</a:t>
            </a:r>
            <a:br>
              <a:rPr lang="uk-UA" sz="2200" dirty="0" smtClean="0"/>
            </a:br>
            <a:r>
              <a:rPr lang="uk-UA" sz="2200" dirty="0" smtClean="0"/>
              <a:t>на друге півріччя 2022-2023 навчального року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uk-UA" sz="1800" dirty="0" smtClean="0"/>
              <a:t>Заняття </a:t>
            </a:r>
            <a:r>
              <a:rPr lang="uk-UA" sz="1800" dirty="0"/>
              <a:t>відбуватимуть</a:t>
            </a:r>
            <a:r>
              <a:rPr lang="en-US" sz="1800" dirty="0"/>
              <a:t>c</a:t>
            </a:r>
            <a:r>
              <a:rPr lang="uk-UA" sz="1800" dirty="0"/>
              <a:t>я </a:t>
            </a:r>
            <a:r>
              <a:rPr lang="en-US" sz="1800" dirty="0"/>
              <a:t>online</a:t>
            </a:r>
            <a:r>
              <a:rPr lang="uk-UA" sz="1800" dirty="0"/>
              <a:t> з використанням платформи </a:t>
            </a:r>
            <a:r>
              <a:rPr lang="en-US" sz="1800" dirty="0"/>
              <a:t>ZOOM</a:t>
            </a:r>
            <a:r>
              <a:rPr lang="uk-UA" sz="1800" dirty="0"/>
              <a:t> або </a:t>
            </a:r>
            <a:r>
              <a:rPr lang="en-US" sz="1800" dirty="0" err="1"/>
              <a:t>GoogleMeet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2700" dirty="0" smtClean="0"/>
              <a:t>ДИСЦИПЛІНИ </a:t>
            </a:r>
            <a:r>
              <a:rPr lang="ru-RU" sz="2700" dirty="0"/>
              <a:t>ЗА ВІЛЬНИМ ВИБОРОМ АСПІРАНТА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endParaRPr lang="en-US" sz="3200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921459"/>
              </p:ext>
            </p:extLst>
          </p:nvPr>
        </p:nvGraphicFramePr>
        <p:xfrm>
          <a:off x="129047" y="2711540"/>
          <a:ext cx="1186859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05">
                  <a:extLst>
                    <a:ext uri="{9D8B030D-6E8A-4147-A177-3AD203B41FA5}">
                      <a16:colId xmlns:a16="http://schemas.microsoft.com/office/drawing/2014/main" xmlns="" val="1541768193"/>
                    </a:ext>
                  </a:extLst>
                </a:gridCol>
                <a:gridCol w="2441590">
                  <a:extLst>
                    <a:ext uri="{9D8B030D-6E8A-4147-A177-3AD203B41FA5}">
                      <a16:colId xmlns:a16="http://schemas.microsoft.com/office/drawing/2014/main" xmlns="" val="4245961890"/>
                    </a:ext>
                  </a:extLst>
                </a:gridCol>
                <a:gridCol w="1669311">
                  <a:extLst>
                    <a:ext uri="{9D8B030D-6E8A-4147-A177-3AD203B41FA5}">
                      <a16:colId xmlns:a16="http://schemas.microsoft.com/office/drawing/2014/main" xmlns="" val="427484285"/>
                    </a:ext>
                  </a:extLst>
                </a:gridCol>
                <a:gridCol w="1201480">
                  <a:extLst>
                    <a:ext uri="{9D8B030D-6E8A-4147-A177-3AD203B41FA5}">
                      <a16:colId xmlns:a16="http://schemas.microsoft.com/office/drawing/2014/main" xmlns="" val="3443518158"/>
                    </a:ext>
                  </a:extLst>
                </a:gridCol>
                <a:gridCol w="1031358">
                  <a:extLst>
                    <a:ext uri="{9D8B030D-6E8A-4147-A177-3AD203B41FA5}">
                      <a16:colId xmlns:a16="http://schemas.microsoft.com/office/drawing/2014/main" xmlns="" val="3922745833"/>
                    </a:ext>
                  </a:extLst>
                </a:gridCol>
                <a:gridCol w="1095152">
                  <a:extLst>
                    <a:ext uri="{9D8B030D-6E8A-4147-A177-3AD203B41FA5}">
                      <a16:colId xmlns:a16="http://schemas.microsoft.com/office/drawing/2014/main" xmlns="" val="2431917806"/>
                    </a:ext>
                  </a:extLst>
                </a:gridCol>
                <a:gridCol w="1190847">
                  <a:extLst>
                    <a:ext uri="{9D8B030D-6E8A-4147-A177-3AD203B41FA5}">
                      <a16:colId xmlns:a16="http://schemas.microsoft.com/office/drawing/2014/main" xmlns="" val="2356261514"/>
                    </a:ext>
                  </a:extLst>
                </a:gridCol>
                <a:gridCol w="1256733">
                  <a:extLst>
                    <a:ext uri="{9D8B030D-6E8A-4147-A177-3AD203B41FA5}">
                      <a16:colId xmlns:a16="http://schemas.microsoft.com/office/drawing/2014/main" xmlns="" val="267905959"/>
                    </a:ext>
                  </a:extLst>
                </a:gridCol>
                <a:gridCol w="1469323">
                  <a:extLst>
                    <a:ext uri="{9D8B030D-6E8A-4147-A177-3AD203B41FA5}">
                      <a16:colId xmlns:a16="http://schemas.microsoft.com/office/drawing/2014/main" xmlns="" val="4270559566"/>
                    </a:ext>
                  </a:extLst>
                </a:gridCol>
              </a:tblGrid>
              <a:tr h="890542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</a:p>
                    <a:p>
                      <a:r>
                        <a:rPr lang="uk-UA" dirty="0" smtClean="0"/>
                        <a:t>п/п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</a:p>
                    <a:p>
                      <a:r>
                        <a:rPr lang="uk-UA" dirty="0" smtClean="0"/>
                        <a:t>дисципліни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Викладач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Понеділок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Вівторок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Середа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Четвер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П</a:t>
                      </a:r>
                      <a:r>
                        <a:rPr lang="en-US" sz="1400" dirty="0" smtClean="0"/>
                        <a:t>’</a:t>
                      </a:r>
                      <a:r>
                        <a:rPr lang="uk-UA" sz="1400" dirty="0" err="1" smtClean="0"/>
                        <a:t>ятниця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Дата</a:t>
                      </a:r>
                    </a:p>
                    <a:p>
                      <a:r>
                        <a:rPr lang="uk-UA" sz="1600" dirty="0" smtClean="0"/>
                        <a:t>складання</a:t>
                      </a:r>
                    </a:p>
                    <a:p>
                      <a:r>
                        <a:rPr lang="uk-UA" sz="1600" dirty="0" smtClean="0"/>
                        <a:t>заліку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058795"/>
                  </a:ext>
                </a:extLst>
              </a:tr>
              <a:tr h="1098335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Спеціальні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методи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оброблення</a:t>
                      </a:r>
                      <a:r>
                        <a:rPr lang="ru-RU" sz="1600" b="1" dirty="0" smtClean="0"/>
                        <a:t> та </a:t>
                      </a:r>
                      <a:r>
                        <a:rPr lang="ru-RU" sz="1600" b="1" dirty="0" err="1" smtClean="0"/>
                        <a:t>статистистичного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аналізу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гідрометеорологічної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інформаціїї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err="1" smtClean="0"/>
                        <a:t>Скриник</a:t>
                      </a:r>
                      <a:r>
                        <a:rPr lang="uk-UA" sz="1600" b="1" baseline="0" dirty="0" smtClean="0"/>
                        <a:t> О.Я.</a:t>
                      </a:r>
                      <a:r>
                        <a:rPr lang="uk-UA" sz="1600" b="1" dirty="0" smtClean="0"/>
                        <a:t>,</a:t>
                      </a:r>
                    </a:p>
                    <a:p>
                      <a:r>
                        <a:rPr lang="uk-UA" sz="1600" b="1" dirty="0" smtClean="0"/>
                        <a:t>к.</a:t>
                      </a:r>
                      <a:r>
                        <a:rPr lang="uk-UA" sz="1600" b="1" dirty="0" err="1" smtClean="0"/>
                        <a:t>фіз</a:t>
                      </a:r>
                      <a:r>
                        <a:rPr lang="uk-UA" sz="1600" b="1" dirty="0" smtClean="0"/>
                        <a:t>.-</a:t>
                      </a:r>
                      <a:r>
                        <a:rPr lang="uk-UA" sz="1600" b="1" dirty="0" err="1" smtClean="0"/>
                        <a:t>мат.н</a:t>
                      </a:r>
                      <a:r>
                        <a:rPr lang="uk-UA" sz="1600" b="1" dirty="0" smtClean="0"/>
                        <a:t>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17.01-24.04</a:t>
                      </a:r>
                    </a:p>
                    <a:p>
                      <a:r>
                        <a:rPr lang="en-US" sz="1400" dirty="0" smtClean="0"/>
                        <a:t>11</a:t>
                      </a:r>
                      <a:r>
                        <a:rPr lang="en-US" sz="1400" baseline="30000" dirty="0" smtClean="0"/>
                        <a:t>00_</a:t>
                      </a:r>
                      <a:r>
                        <a:rPr lang="en-US" sz="1400" baseline="0" dirty="0" smtClean="0"/>
                        <a:t>12</a:t>
                      </a:r>
                      <a:r>
                        <a:rPr lang="en-US" sz="1400" baseline="30000" dirty="0" smtClean="0"/>
                        <a:t>20</a:t>
                      </a:r>
                      <a:endParaRPr lang="uk-UA" sz="1400" baseline="30000" dirty="0" smtClean="0"/>
                    </a:p>
                    <a:p>
                      <a:r>
                        <a:rPr lang="uk-UA" sz="1400" b="1" dirty="0" smtClean="0"/>
                        <a:t>Лекції</a:t>
                      </a:r>
                      <a:endParaRPr lang="en-US" sz="1400" b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u="sng" dirty="0" smtClean="0"/>
                        <a:t>20.01-21.03</a:t>
                      </a:r>
                    </a:p>
                    <a:p>
                      <a:r>
                        <a:rPr lang="en-US" sz="1400" dirty="0" smtClean="0"/>
                        <a:t>11</a:t>
                      </a:r>
                      <a:r>
                        <a:rPr lang="en-US" sz="1400" baseline="30000" dirty="0" smtClean="0"/>
                        <a:t>00_</a:t>
                      </a:r>
                      <a:r>
                        <a:rPr lang="en-US" sz="1400" baseline="0" dirty="0" smtClean="0"/>
                        <a:t>12</a:t>
                      </a:r>
                      <a:r>
                        <a:rPr lang="en-US" sz="1400" baseline="30000" dirty="0" smtClean="0"/>
                        <a:t>20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/>
                        <a:t>С</a:t>
                      </a:r>
                      <a:r>
                        <a:rPr lang="uk-UA" sz="1200" b="1" dirty="0" smtClean="0"/>
                        <a:t>емінарські заняття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r>
                        <a:rPr lang="uk-UA" b="1" dirty="0" smtClean="0"/>
                        <a:t>25.04.2023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2516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9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508" y="1277002"/>
            <a:ext cx="10396224" cy="234302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Розклад занять</a:t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2700" dirty="0" smtClean="0"/>
              <a:t>аспірантів І</a:t>
            </a:r>
            <a:r>
              <a:rPr lang="en-US" sz="2700" dirty="0" smtClean="0"/>
              <a:t>V</a:t>
            </a:r>
            <a:r>
              <a:rPr lang="uk-UA" sz="2700" dirty="0" smtClean="0"/>
              <a:t> року навчання</a:t>
            </a:r>
            <a:br>
              <a:rPr lang="uk-UA" sz="2700" dirty="0" smtClean="0"/>
            </a:br>
            <a:r>
              <a:rPr lang="uk-UA" sz="2700" dirty="0" smtClean="0"/>
              <a:t>Українського гідрометеорологічного інституту</a:t>
            </a:r>
            <a:br>
              <a:rPr lang="uk-UA" sz="2700" dirty="0" smtClean="0"/>
            </a:br>
            <a:r>
              <a:rPr lang="uk-UA" sz="2700" dirty="0" smtClean="0"/>
              <a:t>на друге півріччя 2022-2023 навчального року </a:t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endParaRPr lang="en-US" sz="3200" cap="all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41485"/>
              </p:ext>
            </p:extLst>
          </p:nvPr>
        </p:nvGraphicFramePr>
        <p:xfrm>
          <a:off x="883274" y="4149748"/>
          <a:ext cx="100895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9525">
                  <a:extLst>
                    <a:ext uri="{9D8B030D-6E8A-4147-A177-3AD203B41FA5}">
                      <a16:colId xmlns:a16="http://schemas.microsoft.com/office/drawing/2014/main" xmlns="" val="4245961890"/>
                    </a:ext>
                  </a:extLst>
                </a:gridCol>
              </a:tblGrid>
              <a:tr h="1113368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Робота над дисертацією</a:t>
                      </a:r>
                      <a:r>
                        <a:rPr lang="uk-UA" sz="2000" baseline="0" dirty="0" smtClean="0"/>
                        <a:t>  -   17.01.2023-02.10.2023</a:t>
                      </a:r>
                    </a:p>
                    <a:p>
                      <a:endParaRPr lang="uk-UA" sz="2000" baseline="0" dirty="0" smtClean="0"/>
                    </a:p>
                    <a:p>
                      <a:r>
                        <a:rPr lang="uk-UA" sz="2000" baseline="0" dirty="0" smtClean="0"/>
                        <a:t>Кваліфікаційна атестація  - 03.10.2023-30.10.2023</a:t>
                      </a:r>
                    </a:p>
                    <a:p>
                      <a:endParaRPr lang="uk-UA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05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5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І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1063</TotalTime>
  <Words>145</Words>
  <Application>Microsoft Office PowerPoint</Application>
  <PresentationFormat>Custom</PresentationFormat>
  <Paragraphs>84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Іон</vt:lpstr>
      <vt:lpstr> Розклад занять аспірантів ІІ року навчання Українського гідрометеорологічного інституту на друге півріччя 2022-2023 навчального року Заняття відбуватимутьcя online з використанням платформи ZOOM або GoogleMeet  Цикл професійної підготовки   </vt:lpstr>
      <vt:lpstr>Розклад занять аспірантів ІІІ року навчання Українського гідрометеорологічного інституту на друге півріччя 2022-2023 навчального року  Заняття відбуватимутьcя online з використанням платформи ZOOM або GoogleMeet  ДИСЦИПЛІНИ ЗА ВІЛЬНИМ ВИБОРОМ АСПІРАНТА  </vt:lpstr>
      <vt:lpstr>   Розклад занять  аспірантів ІV року навчання Українського гідрометеорологічного інституту на друге півріччя 2022-2023 навчального року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Розклад занять аспірантів ІІ року навчання Українського гідрометеорологічного інституту на перше півріччя 2022-2023 навчального року  у межах циклу професійної підготовки</dc:title>
  <dc:creator>user</dc:creator>
  <cp:lastModifiedBy>Nemo</cp:lastModifiedBy>
  <cp:revision>43</cp:revision>
  <dcterms:created xsi:type="dcterms:W3CDTF">2022-10-21T10:52:58Z</dcterms:created>
  <dcterms:modified xsi:type="dcterms:W3CDTF">2023-01-16T15:33:55Z</dcterms:modified>
</cp:coreProperties>
</file>